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8288000" cy="10287000"/>
  <p:notesSz cx="6858000" cy="9144000"/>
  <p:embeddedFontLst>
    <p:embeddedFont>
      <p:font typeface="Arial MT Pro" charset="1" panose="020B0502020202020204"/>
      <p:regular r:id="rId22"/>
    </p:embeddedFont>
    <p:embeddedFont>
      <p:font typeface="March" charset="1" panose="02000500000000000000"/>
      <p:regular r:id="rId23"/>
    </p:embeddedFont>
    <p:embeddedFont>
      <p:font typeface="Poppins Bold" charset="1" panose="00000800000000000000"/>
      <p:regular r:id="rId24"/>
    </p:embeddedFont>
    <p:embeddedFont>
      <p:font typeface="PT Sans" charset="1" panose="020B0503020203020204"/>
      <p:regular r:id="rId25"/>
    </p:embeddedFont>
    <p:embeddedFont>
      <p:font typeface="PT Sans Bold" charset="1" panose="020B0703020203020204"/>
      <p:regular r:id="rId26"/>
    </p:embeddedFont>
    <p:embeddedFont>
      <p:font typeface="Archivo Black" charset="1" panose="020B0A03020202020B04"/>
      <p:regular r:id="rId27"/>
    </p:embeddedFont>
    <p:embeddedFont>
      <p:font typeface="Poppins" charset="1" panose="00000500000000000000"/>
      <p:regular r:id="rId28"/>
    </p:embeddedFont>
    <p:embeddedFont>
      <p:font typeface="Cooper Hewitt" charset="1" panose="0000000000000000000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25.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0.png" Type="http://schemas.openxmlformats.org/officeDocument/2006/relationships/image"/><Relationship Id="rId7" Target="../media/image33.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25.png" Type="http://schemas.openxmlformats.org/officeDocument/2006/relationships/image"/><Relationship Id="rId4" Target="../media/image32.jpe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10.png" Type="http://schemas.openxmlformats.org/officeDocument/2006/relationships/image"/><Relationship Id="rId8" Target="../media/image34.jpeg" Type="http://schemas.openxmlformats.org/officeDocument/2006/relationships/image"/><Relationship Id="rId9" Target="../media/image35.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jpeg" Type="http://schemas.openxmlformats.org/officeDocument/2006/relationships/image"/><Relationship Id="rId2" Target="../media/image8.jpeg" Type="http://schemas.openxmlformats.org/officeDocument/2006/relationships/image"/><Relationship Id="rId3" Target="../media/image25.png" Type="http://schemas.openxmlformats.org/officeDocument/2006/relationships/image"/><Relationship Id="rId4" Target="../media/image32.jpe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10.png" Type="http://schemas.openxmlformats.org/officeDocument/2006/relationships/image"/><Relationship Id="rId8" Target="../media/image34.jpeg" Type="http://schemas.openxmlformats.org/officeDocument/2006/relationships/image"/><Relationship Id="rId9" Target="../media/image35.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10.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10.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37.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38.png" Type="http://schemas.openxmlformats.org/officeDocument/2006/relationships/image"/><Relationship Id="rId4" Target="../media/image7.png" Type="http://schemas.openxmlformats.org/officeDocument/2006/relationships/image"/><Relationship Id="rId5" Target="../media/image39.png" Type="http://schemas.openxmlformats.org/officeDocument/2006/relationships/image"/><Relationship Id="rId6" Target="../media/image40.svg" Type="http://schemas.openxmlformats.org/officeDocument/2006/relationships/image"/><Relationship Id="rId7" Target="../media/image4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png" Type="http://schemas.openxmlformats.org/officeDocument/2006/relationships/image"/><Relationship Id="rId4" Target="../media/image10.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11.png" Type="http://schemas.openxmlformats.org/officeDocument/2006/relationships/image"/><Relationship Id="rId4" Target="../media/image10.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12.jpeg" Type="http://schemas.openxmlformats.org/officeDocument/2006/relationships/image"/><Relationship Id="rId8" Target="../media/image13.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14.jpeg" Type="http://schemas.openxmlformats.org/officeDocument/2006/relationships/image"/><Relationship Id="rId4" Target="../media/image15.png" Type="http://schemas.openxmlformats.org/officeDocument/2006/relationships/image"/><Relationship Id="rId5" Target="../media/image10.pn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 Id="rId8" Target="../media/image16.png" Type="http://schemas.openxmlformats.org/officeDocument/2006/relationships/image"/><Relationship Id="rId9" Target="../media/image1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jpeg" Type="http://schemas.openxmlformats.org/officeDocument/2006/relationships/image"/><Relationship Id="rId11" Target="../media/image21.jpeg" Type="http://schemas.openxmlformats.org/officeDocument/2006/relationships/image"/><Relationship Id="rId12" Target="../media/image22.jpeg" Type="http://schemas.openxmlformats.org/officeDocument/2006/relationships/image"/><Relationship Id="rId13" Target="../media/image23.jpeg" Type="http://schemas.openxmlformats.org/officeDocument/2006/relationships/image"/><Relationship Id="rId14" Target="../media/image24.jpeg" Type="http://schemas.openxmlformats.org/officeDocument/2006/relationships/image"/><Relationship Id="rId2" Target="../media/image8.jpeg" Type="http://schemas.openxmlformats.org/officeDocument/2006/relationships/image"/><Relationship Id="rId3" Target="../media/image15.png" Type="http://schemas.openxmlformats.org/officeDocument/2006/relationships/image"/><Relationship Id="rId4" Target="../media/image14.jpeg" Type="http://schemas.openxmlformats.org/officeDocument/2006/relationships/image"/><Relationship Id="rId5" Target="../media/image10.pn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 Id="rId8" Target="../media/image18.jpeg" Type="http://schemas.openxmlformats.org/officeDocument/2006/relationships/image"/><Relationship Id="rId9" Target="../media/image19.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10.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png" Type="http://schemas.openxmlformats.org/officeDocument/2006/relationships/image"/><Relationship Id="rId11" Target="../media/image30.svg" Type="http://schemas.openxmlformats.org/officeDocument/2006/relationships/image"/><Relationship Id="rId2" Target="../media/image8.jpeg" Type="http://schemas.openxmlformats.org/officeDocument/2006/relationships/image"/><Relationship Id="rId3" Target="../media/image25.png" Type="http://schemas.openxmlformats.org/officeDocument/2006/relationships/image"/><Relationship Id="rId4" Target="../media/image10.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26.jpeg" Type="http://schemas.openxmlformats.org/officeDocument/2006/relationships/image"/><Relationship Id="rId8" Target="../media/image27.jpeg" Type="http://schemas.openxmlformats.org/officeDocument/2006/relationships/image"/><Relationship Id="rId9" Target="../media/image28.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25.png" Type="http://schemas.openxmlformats.org/officeDocument/2006/relationships/image"/><Relationship Id="rId4" Target="../media/image10.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26.jpeg" Type="http://schemas.openxmlformats.org/officeDocument/2006/relationships/image"/><Relationship Id="rId8" Target="../media/image27.jpeg" Type="http://schemas.openxmlformats.org/officeDocument/2006/relationships/image"/><Relationship Id="rId9" Target="../media/image31.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25.png" Type="http://schemas.openxmlformats.org/officeDocument/2006/relationships/image"/><Relationship Id="rId4" Target="../media/image10.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26.jpeg" Type="http://schemas.openxmlformats.org/officeDocument/2006/relationships/image"/><Relationship Id="rId8" Target="../media/image27.jpeg" Type="http://schemas.openxmlformats.org/officeDocument/2006/relationships/image"/><Relationship Id="rId9" Target="../media/image3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8" r="-1636" b="-818"/>
            </a:stretch>
          </a:blipFill>
        </p:spPr>
      </p:sp>
      <p:sp>
        <p:nvSpPr>
          <p:cNvPr name="Freeform 3" id="3"/>
          <p:cNvSpPr/>
          <p:nvPr/>
        </p:nvSpPr>
        <p:spPr>
          <a:xfrm flipH="false" flipV="false" rot="5400000">
            <a:off x="7662493" y="-338507"/>
            <a:ext cx="10287000" cy="10964015"/>
          </a:xfrm>
          <a:custGeom>
            <a:avLst/>
            <a:gdLst/>
            <a:ahLst/>
            <a:cxnLst/>
            <a:rect r="r" b="b" t="t" l="l"/>
            <a:pathLst>
              <a:path h="10964015" w="10287000">
                <a:moveTo>
                  <a:pt x="0" y="0"/>
                </a:moveTo>
                <a:lnTo>
                  <a:pt x="10287000" y="0"/>
                </a:lnTo>
                <a:lnTo>
                  <a:pt x="10287000" y="10964014"/>
                </a:lnTo>
                <a:lnTo>
                  <a:pt x="0" y="10964014"/>
                </a:lnTo>
                <a:lnTo>
                  <a:pt x="0" y="0"/>
                </a:lnTo>
                <a:close/>
              </a:path>
            </a:pathLst>
          </a:custGeom>
          <a:blipFill>
            <a:blip r:embed="rId3"/>
            <a:stretch>
              <a:fillRect l="-28803" t="0" r="-28803" b="0"/>
            </a:stretch>
          </a:blipFill>
        </p:spPr>
      </p:sp>
      <p:sp>
        <p:nvSpPr>
          <p:cNvPr name="Freeform 4" id="4"/>
          <p:cNvSpPr/>
          <p:nvPr/>
        </p:nvSpPr>
        <p:spPr>
          <a:xfrm flipH="false" flipV="false" rot="0">
            <a:off x="1028700" y="9258300"/>
            <a:ext cx="582326" cy="582326"/>
          </a:xfrm>
          <a:custGeom>
            <a:avLst/>
            <a:gdLst/>
            <a:ahLst/>
            <a:cxnLst/>
            <a:rect r="r" b="b" t="t" l="l"/>
            <a:pathLst>
              <a:path h="582326" w="582326">
                <a:moveTo>
                  <a:pt x="0" y="0"/>
                </a:moveTo>
                <a:lnTo>
                  <a:pt x="582326" y="0"/>
                </a:lnTo>
                <a:lnTo>
                  <a:pt x="582326" y="582326"/>
                </a:lnTo>
                <a:lnTo>
                  <a:pt x="0" y="58232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1504436" y="8053095"/>
            <a:ext cx="4889345" cy="676814"/>
          </a:xfrm>
          <a:prstGeom prst="rect">
            <a:avLst/>
          </a:prstGeom>
        </p:spPr>
        <p:txBody>
          <a:bodyPr anchor="t" rtlCol="false" tIns="0" lIns="0" bIns="0" rIns="0">
            <a:spAutoFit/>
          </a:bodyPr>
          <a:lstStyle/>
          <a:p>
            <a:pPr algn="ctr">
              <a:lnSpc>
                <a:spcPts val="4951"/>
              </a:lnSpc>
            </a:pPr>
            <a:r>
              <a:rPr lang="en-US" sz="3536">
                <a:solidFill>
                  <a:srgbClr val="FFFFFF"/>
                </a:solidFill>
                <a:latin typeface="Arial MT Pro"/>
                <a:ea typeface="Arial MT Pro"/>
                <a:cs typeface="Arial MT Pro"/>
                <a:sym typeface="Arial MT Pro"/>
              </a:rPr>
              <a:t>BUSINESS PROPASAL</a:t>
            </a:r>
          </a:p>
        </p:txBody>
      </p:sp>
      <p:sp>
        <p:nvSpPr>
          <p:cNvPr name="Freeform 6" id="6"/>
          <p:cNvSpPr/>
          <p:nvPr/>
        </p:nvSpPr>
        <p:spPr>
          <a:xfrm flipH="false" flipV="false" rot="0">
            <a:off x="11407987" y="7542400"/>
            <a:ext cx="5082243" cy="336699"/>
          </a:xfrm>
          <a:custGeom>
            <a:avLst/>
            <a:gdLst/>
            <a:ahLst/>
            <a:cxnLst/>
            <a:rect r="r" b="b" t="t" l="l"/>
            <a:pathLst>
              <a:path h="336699" w="5082243">
                <a:moveTo>
                  <a:pt x="0" y="0"/>
                </a:moveTo>
                <a:lnTo>
                  <a:pt x="5082243" y="0"/>
                </a:lnTo>
                <a:lnTo>
                  <a:pt x="5082243" y="336699"/>
                </a:lnTo>
                <a:lnTo>
                  <a:pt x="0" y="33669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12578059" y="3472713"/>
            <a:ext cx="2742098" cy="2533232"/>
          </a:xfrm>
          <a:custGeom>
            <a:avLst/>
            <a:gdLst/>
            <a:ahLst/>
            <a:cxnLst/>
            <a:rect r="r" b="b" t="t" l="l"/>
            <a:pathLst>
              <a:path h="2533232" w="2742098">
                <a:moveTo>
                  <a:pt x="0" y="0"/>
                </a:moveTo>
                <a:lnTo>
                  <a:pt x="2742098" y="0"/>
                </a:lnTo>
                <a:lnTo>
                  <a:pt x="2742098" y="2533233"/>
                </a:lnTo>
                <a:lnTo>
                  <a:pt x="0" y="2533233"/>
                </a:lnTo>
                <a:lnTo>
                  <a:pt x="0" y="0"/>
                </a:lnTo>
                <a:close/>
              </a:path>
            </a:pathLst>
          </a:custGeom>
          <a:blipFill>
            <a:blip r:embed="rId8">
              <a:alphaModFix amt="78000"/>
            </a:blip>
            <a:stretch>
              <a:fillRect l="0" t="0" r="0" b="-8245"/>
            </a:stretch>
          </a:blipFill>
        </p:spPr>
      </p:sp>
      <p:sp>
        <p:nvSpPr>
          <p:cNvPr name="TextBox 8" id="8"/>
          <p:cNvSpPr txBox="true"/>
          <p:nvPr/>
        </p:nvSpPr>
        <p:spPr>
          <a:xfrm rot="0">
            <a:off x="10389777" y="5387083"/>
            <a:ext cx="2450691" cy="2328865"/>
          </a:xfrm>
          <a:prstGeom prst="rect">
            <a:avLst/>
          </a:prstGeom>
        </p:spPr>
        <p:txBody>
          <a:bodyPr anchor="t" rtlCol="false" tIns="0" lIns="0" bIns="0" rIns="0">
            <a:spAutoFit/>
          </a:bodyPr>
          <a:lstStyle/>
          <a:p>
            <a:pPr algn="ctr">
              <a:lnSpc>
                <a:spcPts val="18957"/>
              </a:lnSpc>
            </a:pPr>
            <a:r>
              <a:rPr lang="en-US" sz="13541" spc="853">
                <a:solidFill>
                  <a:srgbClr val="FFFFFF"/>
                </a:solidFill>
                <a:latin typeface="March"/>
                <a:ea typeface="March"/>
                <a:cs typeface="March"/>
                <a:sym typeface="March"/>
              </a:rPr>
              <a:t>RR</a:t>
            </a:r>
          </a:p>
        </p:txBody>
      </p:sp>
      <p:sp>
        <p:nvSpPr>
          <p:cNvPr name="TextBox 9" id="9"/>
          <p:cNvSpPr txBox="true"/>
          <p:nvPr/>
        </p:nvSpPr>
        <p:spPr>
          <a:xfrm rot="0">
            <a:off x="13010831" y="5387083"/>
            <a:ext cx="4497609" cy="2328865"/>
          </a:xfrm>
          <a:prstGeom prst="rect">
            <a:avLst/>
          </a:prstGeom>
        </p:spPr>
        <p:txBody>
          <a:bodyPr anchor="t" rtlCol="false" tIns="0" lIns="0" bIns="0" rIns="0">
            <a:spAutoFit/>
          </a:bodyPr>
          <a:lstStyle/>
          <a:p>
            <a:pPr algn="ctr">
              <a:lnSpc>
                <a:spcPts val="18957"/>
              </a:lnSpc>
            </a:pPr>
            <a:r>
              <a:rPr lang="en-US" sz="13541" spc="853">
                <a:solidFill>
                  <a:srgbClr val="FFFFFF"/>
                </a:solidFill>
                <a:latin typeface="March"/>
                <a:ea typeface="March"/>
                <a:cs typeface="March"/>
                <a:sym typeface="March"/>
              </a:rPr>
              <a:t>GOLD</a:t>
            </a:r>
          </a:p>
        </p:txBody>
      </p:sp>
      <p:sp>
        <p:nvSpPr>
          <p:cNvPr name="TextBox 10" id="10"/>
          <p:cNvSpPr txBox="true"/>
          <p:nvPr/>
        </p:nvSpPr>
        <p:spPr>
          <a:xfrm rot="0">
            <a:off x="1670969" y="9280256"/>
            <a:ext cx="2037830" cy="436967"/>
          </a:xfrm>
          <a:prstGeom prst="rect">
            <a:avLst/>
          </a:prstGeom>
        </p:spPr>
        <p:txBody>
          <a:bodyPr anchor="t" rtlCol="false" tIns="0" lIns="0" bIns="0" rIns="0">
            <a:spAutoFit/>
          </a:bodyPr>
          <a:lstStyle/>
          <a:p>
            <a:pPr algn="ctr">
              <a:lnSpc>
                <a:spcPts val="3215"/>
              </a:lnSpc>
            </a:pPr>
            <a:r>
              <a:rPr lang="en-US" sz="2296">
                <a:solidFill>
                  <a:srgbClr val="FFFFFF"/>
                </a:solidFill>
                <a:latin typeface="Arial MT Pro"/>
                <a:ea typeface="Arial MT Pro"/>
                <a:cs typeface="Arial MT Pro"/>
                <a:sym typeface="Arial MT Pro"/>
              </a:rPr>
              <a:t>www.rrgold.biz</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show="false">
  <p:cSld>
    <p:bg>
      <p:bgPr>
        <a:solidFill>
          <a:srgbClr val="311302"/>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382" r="-8659" b="-6382"/>
            </a:stretch>
          </a:blipFill>
        </p:spPr>
      </p:sp>
      <p:sp>
        <p:nvSpPr>
          <p:cNvPr name="Freeform 3" id="3"/>
          <p:cNvSpPr/>
          <p:nvPr/>
        </p:nvSpPr>
        <p:spPr>
          <a:xfrm flipH="false" flipV="false" rot="0">
            <a:off x="1028700" y="159504"/>
            <a:ext cx="3461141" cy="10402063"/>
          </a:xfrm>
          <a:custGeom>
            <a:avLst/>
            <a:gdLst/>
            <a:ahLst/>
            <a:cxnLst/>
            <a:rect r="r" b="b" t="t" l="l"/>
            <a:pathLst>
              <a:path h="10402063" w="3461141">
                <a:moveTo>
                  <a:pt x="0" y="0"/>
                </a:moveTo>
                <a:lnTo>
                  <a:pt x="3461141" y="0"/>
                </a:lnTo>
                <a:lnTo>
                  <a:pt x="3461141" y="10402064"/>
                </a:lnTo>
                <a:lnTo>
                  <a:pt x="0" y="10402064"/>
                </a:lnTo>
                <a:lnTo>
                  <a:pt x="0" y="0"/>
                </a:lnTo>
                <a:close/>
              </a:path>
            </a:pathLst>
          </a:custGeom>
          <a:blipFill>
            <a:blip r:embed="rId3">
              <a:alphaModFix amt="14000"/>
            </a:blip>
            <a:stretch>
              <a:fillRect l="0" t="-2112" r="-228659" b="0"/>
            </a:stretch>
          </a:blipFill>
        </p:spPr>
      </p:sp>
      <p:grpSp>
        <p:nvGrpSpPr>
          <p:cNvPr name="Group 4" id="4"/>
          <p:cNvGrpSpPr/>
          <p:nvPr/>
        </p:nvGrpSpPr>
        <p:grpSpPr>
          <a:xfrm rot="0">
            <a:off x="14579201" y="9431978"/>
            <a:ext cx="2680099" cy="582326"/>
            <a:chOff x="0" y="0"/>
            <a:chExt cx="3573465" cy="776435"/>
          </a:xfrm>
        </p:grpSpPr>
        <p:sp>
          <p:nvSpPr>
            <p:cNvPr name="Freeform 5" id="5"/>
            <p:cNvSpPr/>
            <p:nvPr/>
          </p:nvSpPr>
          <p:spPr>
            <a:xfrm flipH="false" flipV="false" rot="0">
              <a:off x="0" y="0"/>
              <a:ext cx="776435" cy="776435"/>
            </a:xfrm>
            <a:custGeom>
              <a:avLst/>
              <a:gdLst/>
              <a:ahLst/>
              <a:cxnLst/>
              <a:rect r="r" b="b" t="t" l="l"/>
              <a:pathLst>
                <a:path h="776435" w="776435">
                  <a:moveTo>
                    <a:pt x="0" y="0"/>
                  </a:moveTo>
                  <a:lnTo>
                    <a:pt x="776435" y="0"/>
                  </a:lnTo>
                  <a:lnTo>
                    <a:pt x="776435" y="776435"/>
                  </a:lnTo>
                  <a:lnTo>
                    <a:pt x="0" y="7764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856359" y="61025"/>
              <a:ext cx="2717106" cy="550873"/>
            </a:xfrm>
            <a:prstGeom prst="rect">
              <a:avLst/>
            </a:prstGeom>
          </p:spPr>
          <p:txBody>
            <a:bodyPr anchor="t" rtlCol="false" tIns="0" lIns="0" bIns="0" rIns="0">
              <a:spAutoFit/>
            </a:bodyPr>
            <a:lstStyle/>
            <a:p>
              <a:pPr algn="ctr">
                <a:lnSpc>
                  <a:spcPts val="3215"/>
                </a:lnSpc>
              </a:pPr>
              <a:r>
                <a:rPr lang="en-US" sz="2296">
                  <a:solidFill>
                    <a:srgbClr val="FFFFFF"/>
                  </a:solidFill>
                  <a:latin typeface="Arial MT Pro"/>
                  <a:ea typeface="Arial MT Pro"/>
                  <a:cs typeface="Arial MT Pro"/>
                  <a:sym typeface="Arial MT Pro"/>
                </a:rPr>
                <a:t>www.rrgold.biz</a:t>
              </a:r>
            </a:p>
          </p:txBody>
        </p:sp>
      </p:grpSp>
      <p:grpSp>
        <p:nvGrpSpPr>
          <p:cNvPr name="Group 7" id="7"/>
          <p:cNvGrpSpPr/>
          <p:nvPr/>
        </p:nvGrpSpPr>
        <p:grpSpPr>
          <a:xfrm rot="0">
            <a:off x="15217665" y="685825"/>
            <a:ext cx="2293341" cy="1366996"/>
            <a:chOff x="0" y="0"/>
            <a:chExt cx="3057788" cy="1822662"/>
          </a:xfrm>
        </p:grpSpPr>
        <p:sp>
          <p:nvSpPr>
            <p:cNvPr name="Freeform 8" id="8"/>
            <p:cNvSpPr/>
            <p:nvPr/>
          </p:nvSpPr>
          <p:spPr>
            <a:xfrm flipH="false" flipV="false" rot="0">
              <a:off x="939966" y="0"/>
              <a:ext cx="1177855" cy="1088138"/>
            </a:xfrm>
            <a:custGeom>
              <a:avLst/>
              <a:gdLst/>
              <a:ahLst/>
              <a:cxnLst/>
              <a:rect r="r" b="b" t="t" l="l"/>
              <a:pathLst>
                <a:path h="1088138" w="1177855">
                  <a:moveTo>
                    <a:pt x="0" y="0"/>
                  </a:moveTo>
                  <a:lnTo>
                    <a:pt x="1177856" y="0"/>
                  </a:lnTo>
                  <a:lnTo>
                    <a:pt x="1177856" y="1088138"/>
                  </a:lnTo>
                  <a:lnTo>
                    <a:pt x="0" y="1088138"/>
                  </a:lnTo>
                  <a:lnTo>
                    <a:pt x="0" y="0"/>
                  </a:lnTo>
                  <a:close/>
                </a:path>
              </a:pathLst>
            </a:custGeom>
            <a:blipFill>
              <a:blip r:embed="rId6">
                <a:alphaModFix amt="81000"/>
              </a:blip>
              <a:stretch>
                <a:fillRect l="0" t="0" r="0" b="-8245"/>
              </a:stretch>
            </a:blipFill>
          </p:spPr>
        </p:sp>
        <p:sp>
          <p:nvSpPr>
            <p:cNvPr name="TextBox 9" id="9"/>
            <p:cNvSpPr txBox="true"/>
            <p:nvPr/>
          </p:nvSpPr>
          <p:spPr>
            <a:xfrm rot="0">
              <a:off x="0" y="832093"/>
              <a:ext cx="1052683" cy="990569"/>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RR</a:t>
              </a:r>
            </a:p>
          </p:txBody>
        </p:sp>
        <p:sp>
          <p:nvSpPr>
            <p:cNvPr name="TextBox 10" id="10"/>
            <p:cNvSpPr txBox="true"/>
            <p:nvPr/>
          </p:nvSpPr>
          <p:spPr>
            <a:xfrm rot="0">
              <a:off x="1125861" y="832093"/>
              <a:ext cx="1931927" cy="990569"/>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GOLD</a:t>
              </a:r>
            </a:p>
          </p:txBody>
        </p:sp>
      </p:grpSp>
      <p:grpSp>
        <p:nvGrpSpPr>
          <p:cNvPr name="Group 11" id="11"/>
          <p:cNvGrpSpPr/>
          <p:nvPr/>
        </p:nvGrpSpPr>
        <p:grpSpPr>
          <a:xfrm rot="0">
            <a:off x="6255390" y="6720886"/>
            <a:ext cx="11255616" cy="708097"/>
            <a:chOff x="0" y="0"/>
            <a:chExt cx="2723825" cy="171357"/>
          </a:xfrm>
        </p:grpSpPr>
        <p:sp>
          <p:nvSpPr>
            <p:cNvPr name="Freeform 12" id="12"/>
            <p:cNvSpPr/>
            <p:nvPr/>
          </p:nvSpPr>
          <p:spPr>
            <a:xfrm flipH="false" flipV="false" rot="0">
              <a:off x="0" y="0"/>
              <a:ext cx="2723825" cy="171357"/>
            </a:xfrm>
            <a:custGeom>
              <a:avLst/>
              <a:gdLst/>
              <a:ahLst/>
              <a:cxnLst/>
              <a:rect r="r" b="b" t="t" l="l"/>
              <a:pathLst>
                <a:path h="171357" w="2723825">
                  <a:moveTo>
                    <a:pt x="1376" y="0"/>
                  </a:moveTo>
                  <a:lnTo>
                    <a:pt x="2722449" y="0"/>
                  </a:lnTo>
                  <a:cubicBezTo>
                    <a:pt x="2723209" y="0"/>
                    <a:pt x="2723825" y="616"/>
                    <a:pt x="2723825" y="1376"/>
                  </a:cubicBezTo>
                  <a:lnTo>
                    <a:pt x="2723825" y="169982"/>
                  </a:lnTo>
                  <a:cubicBezTo>
                    <a:pt x="2723825" y="170347"/>
                    <a:pt x="2723680" y="170696"/>
                    <a:pt x="2723422" y="170954"/>
                  </a:cubicBezTo>
                  <a:cubicBezTo>
                    <a:pt x="2723164" y="171212"/>
                    <a:pt x="2722814" y="171357"/>
                    <a:pt x="2722449" y="171357"/>
                  </a:cubicBezTo>
                  <a:lnTo>
                    <a:pt x="1376" y="171357"/>
                  </a:lnTo>
                  <a:cubicBezTo>
                    <a:pt x="616" y="171357"/>
                    <a:pt x="0" y="170741"/>
                    <a:pt x="0" y="169982"/>
                  </a:cubicBezTo>
                  <a:lnTo>
                    <a:pt x="0" y="1376"/>
                  </a:lnTo>
                  <a:cubicBezTo>
                    <a:pt x="0" y="616"/>
                    <a:pt x="616" y="0"/>
                    <a:pt x="1376" y="0"/>
                  </a:cubicBezTo>
                  <a:close/>
                </a:path>
              </a:pathLst>
            </a:custGeom>
            <a:solidFill>
              <a:srgbClr val="FFEBCD"/>
            </a:solidFill>
          </p:spPr>
        </p:sp>
        <p:sp>
          <p:nvSpPr>
            <p:cNvPr name="TextBox 13" id="13"/>
            <p:cNvSpPr txBox="true"/>
            <p:nvPr/>
          </p:nvSpPr>
          <p:spPr>
            <a:xfrm>
              <a:off x="0" y="-95250"/>
              <a:ext cx="2723825" cy="266607"/>
            </a:xfrm>
            <a:prstGeom prst="rect">
              <a:avLst/>
            </a:prstGeom>
          </p:spPr>
          <p:txBody>
            <a:bodyPr anchor="ctr" rtlCol="false" tIns="55288" lIns="55288" bIns="55288" rIns="55288"/>
            <a:lstStyle/>
            <a:p>
              <a:pPr algn="ctr">
                <a:lnSpc>
                  <a:spcPts val="3215"/>
                </a:lnSpc>
              </a:pPr>
            </a:p>
          </p:txBody>
        </p:sp>
      </p:grpSp>
      <p:grpSp>
        <p:nvGrpSpPr>
          <p:cNvPr name="Group 14" id="14"/>
          <p:cNvGrpSpPr/>
          <p:nvPr/>
        </p:nvGrpSpPr>
        <p:grpSpPr>
          <a:xfrm rot="0">
            <a:off x="6255390" y="5878888"/>
            <a:ext cx="11255616" cy="708097"/>
            <a:chOff x="0" y="0"/>
            <a:chExt cx="2723825" cy="171357"/>
          </a:xfrm>
        </p:grpSpPr>
        <p:sp>
          <p:nvSpPr>
            <p:cNvPr name="Freeform 15" id="15"/>
            <p:cNvSpPr/>
            <p:nvPr/>
          </p:nvSpPr>
          <p:spPr>
            <a:xfrm flipH="false" flipV="false" rot="0">
              <a:off x="0" y="0"/>
              <a:ext cx="2723825" cy="171357"/>
            </a:xfrm>
            <a:custGeom>
              <a:avLst/>
              <a:gdLst/>
              <a:ahLst/>
              <a:cxnLst/>
              <a:rect r="r" b="b" t="t" l="l"/>
              <a:pathLst>
                <a:path h="171357" w="2723825">
                  <a:moveTo>
                    <a:pt x="1376" y="0"/>
                  </a:moveTo>
                  <a:lnTo>
                    <a:pt x="2722449" y="0"/>
                  </a:lnTo>
                  <a:cubicBezTo>
                    <a:pt x="2723209" y="0"/>
                    <a:pt x="2723825" y="616"/>
                    <a:pt x="2723825" y="1376"/>
                  </a:cubicBezTo>
                  <a:lnTo>
                    <a:pt x="2723825" y="169982"/>
                  </a:lnTo>
                  <a:cubicBezTo>
                    <a:pt x="2723825" y="170347"/>
                    <a:pt x="2723680" y="170696"/>
                    <a:pt x="2723422" y="170954"/>
                  </a:cubicBezTo>
                  <a:cubicBezTo>
                    <a:pt x="2723164" y="171212"/>
                    <a:pt x="2722814" y="171357"/>
                    <a:pt x="2722449" y="171357"/>
                  </a:cubicBezTo>
                  <a:lnTo>
                    <a:pt x="1376" y="171357"/>
                  </a:lnTo>
                  <a:cubicBezTo>
                    <a:pt x="616" y="171357"/>
                    <a:pt x="0" y="170741"/>
                    <a:pt x="0" y="169982"/>
                  </a:cubicBezTo>
                  <a:lnTo>
                    <a:pt x="0" y="1376"/>
                  </a:lnTo>
                  <a:cubicBezTo>
                    <a:pt x="0" y="616"/>
                    <a:pt x="616" y="0"/>
                    <a:pt x="1376" y="0"/>
                  </a:cubicBezTo>
                  <a:close/>
                </a:path>
              </a:pathLst>
            </a:custGeom>
            <a:solidFill>
              <a:srgbClr val="FFEBCD"/>
            </a:solidFill>
          </p:spPr>
        </p:sp>
        <p:sp>
          <p:nvSpPr>
            <p:cNvPr name="TextBox 16" id="16"/>
            <p:cNvSpPr txBox="true"/>
            <p:nvPr/>
          </p:nvSpPr>
          <p:spPr>
            <a:xfrm>
              <a:off x="0" y="-95250"/>
              <a:ext cx="2723825" cy="266607"/>
            </a:xfrm>
            <a:prstGeom prst="rect">
              <a:avLst/>
            </a:prstGeom>
          </p:spPr>
          <p:txBody>
            <a:bodyPr anchor="ctr" rtlCol="false" tIns="55288" lIns="55288" bIns="55288" rIns="55288"/>
            <a:lstStyle/>
            <a:p>
              <a:pPr algn="ctr">
                <a:lnSpc>
                  <a:spcPts val="3215"/>
                </a:lnSpc>
              </a:pPr>
            </a:p>
          </p:txBody>
        </p:sp>
      </p:grpSp>
      <p:grpSp>
        <p:nvGrpSpPr>
          <p:cNvPr name="Group 17" id="17"/>
          <p:cNvGrpSpPr/>
          <p:nvPr/>
        </p:nvGrpSpPr>
        <p:grpSpPr>
          <a:xfrm rot="0">
            <a:off x="6255390" y="5006487"/>
            <a:ext cx="11264157" cy="708097"/>
            <a:chOff x="0" y="0"/>
            <a:chExt cx="2725892" cy="171357"/>
          </a:xfrm>
        </p:grpSpPr>
        <p:sp>
          <p:nvSpPr>
            <p:cNvPr name="Freeform 18" id="18"/>
            <p:cNvSpPr/>
            <p:nvPr/>
          </p:nvSpPr>
          <p:spPr>
            <a:xfrm flipH="false" flipV="false" rot="0">
              <a:off x="0" y="0"/>
              <a:ext cx="2725892" cy="171357"/>
            </a:xfrm>
            <a:custGeom>
              <a:avLst/>
              <a:gdLst/>
              <a:ahLst/>
              <a:cxnLst/>
              <a:rect r="r" b="b" t="t" l="l"/>
              <a:pathLst>
                <a:path h="171357" w="2725892">
                  <a:moveTo>
                    <a:pt x="1375" y="0"/>
                  </a:moveTo>
                  <a:lnTo>
                    <a:pt x="2724517" y="0"/>
                  </a:lnTo>
                  <a:cubicBezTo>
                    <a:pt x="2724882" y="0"/>
                    <a:pt x="2725231" y="145"/>
                    <a:pt x="2725489" y="403"/>
                  </a:cubicBezTo>
                  <a:cubicBezTo>
                    <a:pt x="2725747" y="660"/>
                    <a:pt x="2725892" y="1010"/>
                    <a:pt x="2725892" y="1375"/>
                  </a:cubicBezTo>
                  <a:lnTo>
                    <a:pt x="2725892" y="169983"/>
                  </a:lnTo>
                  <a:cubicBezTo>
                    <a:pt x="2725892" y="170347"/>
                    <a:pt x="2725747" y="170697"/>
                    <a:pt x="2725489" y="170955"/>
                  </a:cubicBezTo>
                  <a:cubicBezTo>
                    <a:pt x="2725231" y="171213"/>
                    <a:pt x="2724882" y="171357"/>
                    <a:pt x="2724517" y="171357"/>
                  </a:cubicBezTo>
                  <a:lnTo>
                    <a:pt x="1375" y="171357"/>
                  </a:lnTo>
                  <a:cubicBezTo>
                    <a:pt x="615" y="171357"/>
                    <a:pt x="0" y="170742"/>
                    <a:pt x="0" y="169983"/>
                  </a:cubicBezTo>
                  <a:lnTo>
                    <a:pt x="0" y="1375"/>
                  </a:lnTo>
                  <a:cubicBezTo>
                    <a:pt x="0" y="615"/>
                    <a:pt x="615" y="0"/>
                    <a:pt x="1375" y="0"/>
                  </a:cubicBezTo>
                  <a:close/>
                </a:path>
              </a:pathLst>
            </a:custGeom>
            <a:solidFill>
              <a:srgbClr val="FFEBCD"/>
            </a:solidFill>
          </p:spPr>
        </p:sp>
        <p:sp>
          <p:nvSpPr>
            <p:cNvPr name="TextBox 19" id="19"/>
            <p:cNvSpPr txBox="true"/>
            <p:nvPr/>
          </p:nvSpPr>
          <p:spPr>
            <a:xfrm>
              <a:off x="0" y="-95250"/>
              <a:ext cx="2725892" cy="266607"/>
            </a:xfrm>
            <a:prstGeom prst="rect">
              <a:avLst/>
            </a:prstGeom>
          </p:spPr>
          <p:txBody>
            <a:bodyPr anchor="ctr" rtlCol="false" tIns="55288" lIns="55288" bIns="55288" rIns="55288"/>
            <a:lstStyle/>
            <a:p>
              <a:pPr algn="ctr">
                <a:lnSpc>
                  <a:spcPts val="3215"/>
                </a:lnSpc>
              </a:pPr>
            </a:p>
          </p:txBody>
        </p:sp>
      </p:grpSp>
      <p:grpSp>
        <p:nvGrpSpPr>
          <p:cNvPr name="Group 20" id="20"/>
          <p:cNvGrpSpPr/>
          <p:nvPr/>
        </p:nvGrpSpPr>
        <p:grpSpPr>
          <a:xfrm rot="0">
            <a:off x="6255390" y="4098365"/>
            <a:ext cx="11264157" cy="708097"/>
            <a:chOff x="0" y="0"/>
            <a:chExt cx="2725892" cy="171357"/>
          </a:xfrm>
        </p:grpSpPr>
        <p:sp>
          <p:nvSpPr>
            <p:cNvPr name="Freeform 21" id="21"/>
            <p:cNvSpPr/>
            <p:nvPr/>
          </p:nvSpPr>
          <p:spPr>
            <a:xfrm flipH="false" flipV="false" rot="0">
              <a:off x="0" y="0"/>
              <a:ext cx="2725892" cy="171357"/>
            </a:xfrm>
            <a:custGeom>
              <a:avLst/>
              <a:gdLst/>
              <a:ahLst/>
              <a:cxnLst/>
              <a:rect r="r" b="b" t="t" l="l"/>
              <a:pathLst>
                <a:path h="171357" w="2725892">
                  <a:moveTo>
                    <a:pt x="1375" y="0"/>
                  </a:moveTo>
                  <a:lnTo>
                    <a:pt x="2724517" y="0"/>
                  </a:lnTo>
                  <a:cubicBezTo>
                    <a:pt x="2724882" y="0"/>
                    <a:pt x="2725231" y="145"/>
                    <a:pt x="2725489" y="403"/>
                  </a:cubicBezTo>
                  <a:cubicBezTo>
                    <a:pt x="2725747" y="660"/>
                    <a:pt x="2725892" y="1010"/>
                    <a:pt x="2725892" y="1375"/>
                  </a:cubicBezTo>
                  <a:lnTo>
                    <a:pt x="2725892" y="169983"/>
                  </a:lnTo>
                  <a:cubicBezTo>
                    <a:pt x="2725892" y="170347"/>
                    <a:pt x="2725747" y="170697"/>
                    <a:pt x="2725489" y="170955"/>
                  </a:cubicBezTo>
                  <a:cubicBezTo>
                    <a:pt x="2725231" y="171213"/>
                    <a:pt x="2724882" y="171357"/>
                    <a:pt x="2724517" y="171357"/>
                  </a:cubicBezTo>
                  <a:lnTo>
                    <a:pt x="1375" y="171357"/>
                  </a:lnTo>
                  <a:cubicBezTo>
                    <a:pt x="615" y="171357"/>
                    <a:pt x="0" y="170742"/>
                    <a:pt x="0" y="169983"/>
                  </a:cubicBezTo>
                  <a:lnTo>
                    <a:pt x="0" y="1375"/>
                  </a:lnTo>
                  <a:cubicBezTo>
                    <a:pt x="0" y="615"/>
                    <a:pt x="615" y="0"/>
                    <a:pt x="1375" y="0"/>
                  </a:cubicBezTo>
                  <a:close/>
                </a:path>
              </a:pathLst>
            </a:custGeom>
            <a:solidFill>
              <a:srgbClr val="FFEBCD"/>
            </a:solidFill>
          </p:spPr>
        </p:sp>
        <p:sp>
          <p:nvSpPr>
            <p:cNvPr name="TextBox 22" id="22"/>
            <p:cNvSpPr txBox="true"/>
            <p:nvPr/>
          </p:nvSpPr>
          <p:spPr>
            <a:xfrm>
              <a:off x="0" y="-95250"/>
              <a:ext cx="2725892" cy="266607"/>
            </a:xfrm>
            <a:prstGeom prst="rect">
              <a:avLst/>
            </a:prstGeom>
          </p:spPr>
          <p:txBody>
            <a:bodyPr anchor="ctr" rtlCol="false" tIns="55288" lIns="55288" bIns="55288" rIns="55288"/>
            <a:lstStyle/>
            <a:p>
              <a:pPr algn="ctr">
                <a:lnSpc>
                  <a:spcPts val="3215"/>
                </a:lnSpc>
              </a:pPr>
            </a:p>
          </p:txBody>
        </p:sp>
      </p:grpSp>
      <p:grpSp>
        <p:nvGrpSpPr>
          <p:cNvPr name="Group 23" id="23"/>
          <p:cNvGrpSpPr/>
          <p:nvPr/>
        </p:nvGrpSpPr>
        <p:grpSpPr>
          <a:xfrm rot="0">
            <a:off x="6255390" y="3260251"/>
            <a:ext cx="11255616" cy="708097"/>
            <a:chOff x="0" y="0"/>
            <a:chExt cx="2723825" cy="171357"/>
          </a:xfrm>
        </p:grpSpPr>
        <p:sp>
          <p:nvSpPr>
            <p:cNvPr name="Freeform 24" id="24"/>
            <p:cNvSpPr/>
            <p:nvPr/>
          </p:nvSpPr>
          <p:spPr>
            <a:xfrm flipH="false" flipV="false" rot="0">
              <a:off x="0" y="0"/>
              <a:ext cx="2723825" cy="171357"/>
            </a:xfrm>
            <a:custGeom>
              <a:avLst/>
              <a:gdLst/>
              <a:ahLst/>
              <a:cxnLst/>
              <a:rect r="r" b="b" t="t" l="l"/>
              <a:pathLst>
                <a:path h="171357" w="2723825">
                  <a:moveTo>
                    <a:pt x="1376" y="0"/>
                  </a:moveTo>
                  <a:lnTo>
                    <a:pt x="2722449" y="0"/>
                  </a:lnTo>
                  <a:cubicBezTo>
                    <a:pt x="2723209" y="0"/>
                    <a:pt x="2723825" y="616"/>
                    <a:pt x="2723825" y="1376"/>
                  </a:cubicBezTo>
                  <a:lnTo>
                    <a:pt x="2723825" y="169982"/>
                  </a:lnTo>
                  <a:cubicBezTo>
                    <a:pt x="2723825" y="170347"/>
                    <a:pt x="2723680" y="170696"/>
                    <a:pt x="2723422" y="170954"/>
                  </a:cubicBezTo>
                  <a:cubicBezTo>
                    <a:pt x="2723164" y="171212"/>
                    <a:pt x="2722814" y="171357"/>
                    <a:pt x="2722449" y="171357"/>
                  </a:cubicBezTo>
                  <a:lnTo>
                    <a:pt x="1376" y="171357"/>
                  </a:lnTo>
                  <a:cubicBezTo>
                    <a:pt x="616" y="171357"/>
                    <a:pt x="0" y="170741"/>
                    <a:pt x="0" y="169982"/>
                  </a:cubicBezTo>
                  <a:lnTo>
                    <a:pt x="0" y="1376"/>
                  </a:lnTo>
                  <a:cubicBezTo>
                    <a:pt x="0" y="616"/>
                    <a:pt x="616" y="0"/>
                    <a:pt x="1376" y="0"/>
                  </a:cubicBezTo>
                  <a:close/>
                </a:path>
              </a:pathLst>
            </a:custGeom>
            <a:solidFill>
              <a:srgbClr val="FFEBCD"/>
            </a:solidFill>
          </p:spPr>
        </p:sp>
        <p:sp>
          <p:nvSpPr>
            <p:cNvPr name="TextBox 25" id="25"/>
            <p:cNvSpPr txBox="true"/>
            <p:nvPr/>
          </p:nvSpPr>
          <p:spPr>
            <a:xfrm>
              <a:off x="0" y="-95250"/>
              <a:ext cx="2723825" cy="266607"/>
            </a:xfrm>
            <a:prstGeom prst="rect">
              <a:avLst/>
            </a:prstGeom>
          </p:spPr>
          <p:txBody>
            <a:bodyPr anchor="ctr" rtlCol="false" tIns="55288" lIns="55288" bIns="55288" rIns="55288"/>
            <a:lstStyle/>
            <a:p>
              <a:pPr algn="ctr">
                <a:lnSpc>
                  <a:spcPts val="3215"/>
                </a:lnSpc>
              </a:pPr>
            </a:p>
          </p:txBody>
        </p:sp>
      </p:grpSp>
      <p:grpSp>
        <p:nvGrpSpPr>
          <p:cNvPr name="Group 26" id="26"/>
          <p:cNvGrpSpPr/>
          <p:nvPr/>
        </p:nvGrpSpPr>
        <p:grpSpPr>
          <a:xfrm rot="0">
            <a:off x="6542421" y="3325861"/>
            <a:ext cx="4327539" cy="576876"/>
            <a:chOff x="0" y="0"/>
            <a:chExt cx="1139763" cy="151934"/>
          </a:xfrm>
        </p:grpSpPr>
        <p:sp>
          <p:nvSpPr>
            <p:cNvPr name="Freeform 27" id="27"/>
            <p:cNvSpPr/>
            <p:nvPr/>
          </p:nvSpPr>
          <p:spPr>
            <a:xfrm flipH="false" flipV="false" rot="0">
              <a:off x="0" y="0"/>
              <a:ext cx="1139763" cy="151934"/>
            </a:xfrm>
            <a:custGeom>
              <a:avLst/>
              <a:gdLst/>
              <a:ahLst/>
              <a:cxnLst/>
              <a:rect r="r" b="b" t="t" l="l"/>
              <a:pathLst>
                <a:path h="151934" w="1139763">
                  <a:moveTo>
                    <a:pt x="3578" y="0"/>
                  </a:moveTo>
                  <a:lnTo>
                    <a:pt x="1136185" y="0"/>
                  </a:lnTo>
                  <a:cubicBezTo>
                    <a:pt x="1137134" y="0"/>
                    <a:pt x="1138044" y="377"/>
                    <a:pt x="1138715" y="1048"/>
                  </a:cubicBezTo>
                  <a:cubicBezTo>
                    <a:pt x="1139386" y="1719"/>
                    <a:pt x="1139763" y="2629"/>
                    <a:pt x="1139763" y="3578"/>
                  </a:cubicBezTo>
                  <a:lnTo>
                    <a:pt x="1139763" y="148356"/>
                  </a:lnTo>
                  <a:cubicBezTo>
                    <a:pt x="1139763" y="149305"/>
                    <a:pt x="1139386" y="150215"/>
                    <a:pt x="1138715" y="150886"/>
                  </a:cubicBezTo>
                  <a:cubicBezTo>
                    <a:pt x="1138044" y="151557"/>
                    <a:pt x="1137134" y="151934"/>
                    <a:pt x="1136185" y="151934"/>
                  </a:cubicBezTo>
                  <a:lnTo>
                    <a:pt x="3578" y="151934"/>
                  </a:lnTo>
                  <a:cubicBezTo>
                    <a:pt x="2629" y="151934"/>
                    <a:pt x="1719" y="151557"/>
                    <a:pt x="1048" y="150886"/>
                  </a:cubicBezTo>
                  <a:cubicBezTo>
                    <a:pt x="377" y="150215"/>
                    <a:pt x="0" y="149305"/>
                    <a:pt x="0" y="148356"/>
                  </a:cubicBezTo>
                  <a:lnTo>
                    <a:pt x="0" y="3578"/>
                  </a:lnTo>
                  <a:cubicBezTo>
                    <a:pt x="0" y="2629"/>
                    <a:pt x="377" y="1719"/>
                    <a:pt x="1048" y="1048"/>
                  </a:cubicBezTo>
                  <a:cubicBezTo>
                    <a:pt x="1719" y="377"/>
                    <a:pt x="2629" y="0"/>
                    <a:pt x="3578" y="0"/>
                  </a:cubicBezTo>
                  <a:close/>
                </a:path>
              </a:pathLst>
            </a:custGeom>
            <a:solidFill>
              <a:srgbClr val="FFCA00"/>
            </a:solidFill>
            <a:ln w="19050" cap="sq">
              <a:solidFill>
                <a:srgbClr val="EC994B"/>
              </a:solidFill>
              <a:prstDash val="solid"/>
              <a:miter/>
            </a:ln>
          </p:spPr>
        </p:sp>
        <p:sp>
          <p:nvSpPr>
            <p:cNvPr name="TextBox 28" id="28"/>
            <p:cNvSpPr txBox="true"/>
            <p:nvPr/>
          </p:nvSpPr>
          <p:spPr>
            <a:xfrm>
              <a:off x="0" y="-95250"/>
              <a:ext cx="1139763" cy="247184"/>
            </a:xfrm>
            <a:prstGeom prst="rect">
              <a:avLst/>
            </a:prstGeom>
          </p:spPr>
          <p:txBody>
            <a:bodyPr anchor="ctr" rtlCol="false" tIns="50800" lIns="50800" bIns="50800" rIns="50800"/>
            <a:lstStyle/>
            <a:p>
              <a:pPr algn="ctr">
                <a:lnSpc>
                  <a:spcPts val="3215"/>
                </a:lnSpc>
              </a:pPr>
            </a:p>
          </p:txBody>
        </p:sp>
      </p:grpSp>
      <p:grpSp>
        <p:nvGrpSpPr>
          <p:cNvPr name="Group 29" id="29"/>
          <p:cNvGrpSpPr/>
          <p:nvPr/>
        </p:nvGrpSpPr>
        <p:grpSpPr>
          <a:xfrm rot="0">
            <a:off x="6542421" y="4163976"/>
            <a:ext cx="4327539" cy="576876"/>
            <a:chOff x="0" y="0"/>
            <a:chExt cx="1139763" cy="151934"/>
          </a:xfrm>
        </p:grpSpPr>
        <p:sp>
          <p:nvSpPr>
            <p:cNvPr name="Freeform 30" id="30"/>
            <p:cNvSpPr/>
            <p:nvPr/>
          </p:nvSpPr>
          <p:spPr>
            <a:xfrm flipH="false" flipV="false" rot="0">
              <a:off x="0" y="0"/>
              <a:ext cx="1139763" cy="151934"/>
            </a:xfrm>
            <a:custGeom>
              <a:avLst/>
              <a:gdLst/>
              <a:ahLst/>
              <a:cxnLst/>
              <a:rect r="r" b="b" t="t" l="l"/>
              <a:pathLst>
                <a:path h="151934" w="1139763">
                  <a:moveTo>
                    <a:pt x="3578" y="0"/>
                  </a:moveTo>
                  <a:lnTo>
                    <a:pt x="1136185" y="0"/>
                  </a:lnTo>
                  <a:cubicBezTo>
                    <a:pt x="1137134" y="0"/>
                    <a:pt x="1138044" y="377"/>
                    <a:pt x="1138715" y="1048"/>
                  </a:cubicBezTo>
                  <a:cubicBezTo>
                    <a:pt x="1139386" y="1719"/>
                    <a:pt x="1139763" y="2629"/>
                    <a:pt x="1139763" y="3578"/>
                  </a:cubicBezTo>
                  <a:lnTo>
                    <a:pt x="1139763" y="148356"/>
                  </a:lnTo>
                  <a:cubicBezTo>
                    <a:pt x="1139763" y="149305"/>
                    <a:pt x="1139386" y="150215"/>
                    <a:pt x="1138715" y="150886"/>
                  </a:cubicBezTo>
                  <a:cubicBezTo>
                    <a:pt x="1138044" y="151557"/>
                    <a:pt x="1137134" y="151934"/>
                    <a:pt x="1136185" y="151934"/>
                  </a:cubicBezTo>
                  <a:lnTo>
                    <a:pt x="3578" y="151934"/>
                  </a:lnTo>
                  <a:cubicBezTo>
                    <a:pt x="2629" y="151934"/>
                    <a:pt x="1719" y="151557"/>
                    <a:pt x="1048" y="150886"/>
                  </a:cubicBezTo>
                  <a:cubicBezTo>
                    <a:pt x="377" y="150215"/>
                    <a:pt x="0" y="149305"/>
                    <a:pt x="0" y="148356"/>
                  </a:cubicBezTo>
                  <a:lnTo>
                    <a:pt x="0" y="3578"/>
                  </a:lnTo>
                  <a:cubicBezTo>
                    <a:pt x="0" y="2629"/>
                    <a:pt x="377" y="1719"/>
                    <a:pt x="1048" y="1048"/>
                  </a:cubicBezTo>
                  <a:cubicBezTo>
                    <a:pt x="1719" y="377"/>
                    <a:pt x="2629" y="0"/>
                    <a:pt x="3578" y="0"/>
                  </a:cubicBezTo>
                  <a:close/>
                </a:path>
              </a:pathLst>
            </a:custGeom>
            <a:solidFill>
              <a:srgbClr val="FFCA00"/>
            </a:solidFill>
          </p:spPr>
        </p:sp>
        <p:sp>
          <p:nvSpPr>
            <p:cNvPr name="TextBox 31" id="31"/>
            <p:cNvSpPr txBox="true"/>
            <p:nvPr/>
          </p:nvSpPr>
          <p:spPr>
            <a:xfrm>
              <a:off x="0" y="-95250"/>
              <a:ext cx="1139763" cy="247184"/>
            </a:xfrm>
            <a:prstGeom prst="rect">
              <a:avLst/>
            </a:prstGeom>
          </p:spPr>
          <p:txBody>
            <a:bodyPr anchor="ctr" rtlCol="false" tIns="50800" lIns="50800" bIns="50800" rIns="50800"/>
            <a:lstStyle/>
            <a:p>
              <a:pPr algn="ctr">
                <a:lnSpc>
                  <a:spcPts val="3215"/>
                </a:lnSpc>
              </a:pPr>
            </a:p>
          </p:txBody>
        </p:sp>
      </p:grpSp>
      <p:grpSp>
        <p:nvGrpSpPr>
          <p:cNvPr name="Group 32" id="32"/>
          <p:cNvGrpSpPr/>
          <p:nvPr/>
        </p:nvGrpSpPr>
        <p:grpSpPr>
          <a:xfrm rot="0">
            <a:off x="6542421" y="5072098"/>
            <a:ext cx="4327539" cy="576876"/>
            <a:chOff x="0" y="0"/>
            <a:chExt cx="1139763" cy="151934"/>
          </a:xfrm>
        </p:grpSpPr>
        <p:sp>
          <p:nvSpPr>
            <p:cNvPr name="Freeform 33" id="33"/>
            <p:cNvSpPr/>
            <p:nvPr/>
          </p:nvSpPr>
          <p:spPr>
            <a:xfrm flipH="false" flipV="false" rot="0">
              <a:off x="0" y="0"/>
              <a:ext cx="1139763" cy="151934"/>
            </a:xfrm>
            <a:custGeom>
              <a:avLst/>
              <a:gdLst/>
              <a:ahLst/>
              <a:cxnLst/>
              <a:rect r="r" b="b" t="t" l="l"/>
              <a:pathLst>
                <a:path h="151934" w="1139763">
                  <a:moveTo>
                    <a:pt x="3578" y="0"/>
                  </a:moveTo>
                  <a:lnTo>
                    <a:pt x="1136185" y="0"/>
                  </a:lnTo>
                  <a:cubicBezTo>
                    <a:pt x="1137134" y="0"/>
                    <a:pt x="1138044" y="377"/>
                    <a:pt x="1138715" y="1048"/>
                  </a:cubicBezTo>
                  <a:cubicBezTo>
                    <a:pt x="1139386" y="1719"/>
                    <a:pt x="1139763" y="2629"/>
                    <a:pt x="1139763" y="3578"/>
                  </a:cubicBezTo>
                  <a:lnTo>
                    <a:pt x="1139763" y="148356"/>
                  </a:lnTo>
                  <a:cubicBezTo>
                    <a:pt x="1139763" y="149305"/>
                    <a:pt x="1139386" y="150215"/>
                    <a:pt x="1138715" y="150886"/>
                  </a:cubicBezTo>
                  <a:cubicBezTo>
                    <a:pt x="1138044" y="151557"/>
                    <a:pt x="1137134" y="151934"/>
                    <a:pt x="1136185" y="151934"/>
                  </a:cubicBezTo>
                  <a:lnTo>
                    <a:pt x="3578" y="151934"/>
                  </a:lnTo>
                  <a:cubicBezTo>
                    <a:pt x="2629" y="151934"/>
                    <a:pt x="1719" y="151557"/>
                    <a:pt x="1048" y="150886"/>
                  </a:cubicBezTo>
                  <a:cubicBezTo>
                    <a:pt x="377" y="150215"/>
                    <a:pt x="0" y="149305"/>
                    <a:pt x="0" y="148356"/>
                  </a:cubicBezTo>
                  <a:lnTo>
                    <a:pt x="0" y="3578"/>
                  </a:lnTo>
                  <a:cubicBezTo>
                    <a:pt x="0" y="2629"/>
                    <a:pt x="377" y="1719"/>
                    <a:pt x="1048" y="1048"/>
                  </a:cubicBezTo>
                  <a:cubicBezTo>
                    <a:pt x="1719" y="377"/>
                    <a:pt x="2629" y="0"/>
                    <a:pt x="3578" y="0"/>
                  </a:cubicBezTo>
                  <a:close/>
                </a:path>
              </a:pathLst>
            </a:custGeom>
            <a:solidFill>
              <a:srgbClr val="FFCA00"/>
            </a:solidFill>
          </p:spPr>
        </p:sp>
        <p:sp>
          <p:nvSpPr>
            <p:cNvPr name="TextBox 34" id="34"/>
            <p:cNvSpPr txBox="true"/>
            <p:nvPr/>
          </p:nvSpPr>
          <p:spPr>
            <a:xfrm>
              <a:off x="0" y="-95250"/>
              <a:ext cx="1139763" cy="247184"/>
            </a:xfrm>
            <a:prstGeom prst="rect">
              <a:avLst/>
            </a:prstGeom>
          </p:spPr>
          <p:txBody>
            <a:bodyPr anchor="ctr" rtlCol="false" tIns="50800" lIns="50800" bIns="50800" rIns="50800"/>
            <a:lstStyle/>
            <a:p>
              <a:pPr algn="ctr">
                <a:lnSpc>
                  <a:spcPts val="3215"/>
                </a:lnSpc>
              </a:pPr>
            </a:p>
          </p:txBody>
        </p:sp>
      </p:grpSp>
      <p:grpSp>
        <p:nvGrpSpPr>
          <p:cNvPr name="Group 35" id="35"/>
          <p:cNvGrpSpPr/>
          <p:nvPr/>
        </p:nvGrpSpPr>
        <p:grpSpPr>
          <a:xfrm rot="0">
            <a:off x="6542421" y="5944498"/>
            <a:ext cx="4327539" cy="576876"/>
            <a:chOff x="0" y="0"/>
            <a:chExt cx="1139763" cy="151934"/>
          </a:xfrm>
        </p:grpSpPr>
        <p:sp>
          <p:nvSpPr>
            <p:cNvPr name="Freeform 36" id="36"/>
            <p:cNvSpPr/>
            <p:nvPr/>
          </p:nvSpPr>
          <p:spPr>
            <a:xfrm flipH="false" flipV="false" rot="0">
              <a:off x="0" y="0"/>
              <a:ext cx="1139763" cy="151934"/>
            </a:xfrm>
            <a:custGeom>
              <a:avLst/>
              <a:gdLst/>
              <a:ahLst/>
              <a:cxnLst/>
              <a:rect r="r" b="b" t="t" l="l"/>
              <a:pathLst>
                <a:path h="151934" w="1139763">
                  <a:moveTo>
                    <a:pt x="3578" y="0"/>
                  </a:moveTo>
                  <a:lnTo>
                    <a:pt x="1136185" y="0"/>
                  </a:lnTo>
                  <a:cubicBezTo>
                    <a:pt x="1137134" y="0"/>
                    <a:pt x="1138044" y="377"/>
                    <a:pt x="1138715" y="1048"/>
                  </a:cubicBezTo>
                  <a:cubicBezTo>
                    <a:pt x="1139386" y="1719"/>
                    <a:pt x="1139763" y="2629"/>
                    <a:pt x="1139763" y="3578"/>
                  </a:cubicBezTo>
                  <a:lnTo>
                    <a:pt x="1139763" y="148356"/>
                  </a:lnTo>
                  <a:cubicBezTo>
                    <a:pt x="1139763" y="149305"/>
                    <a:pt x="1139386" y="150215"/>
                    <a:pt x="1138715" y="150886"/>
                  </a:cubicBezTo>
                  <a:cubicBezTo>
                    <a:pt x="1138044" y="151557"/>
                    <a:pt x="1137134" y="151934"/>
                    <a:pt x="1136185" y="151934"/>
                  </a:cubicBezTo>
                  <a:lnTo>
                    <a:pt x="3578" y="151934"/>
                  </a:lnTo>
                  <a:cubicBezTo>
                    <a:pt x="2629" y="151934"/>
                    <a:pt x="1719" y="151557"/>
                    <a:pt x="1048" y="150886"/>
                  </a:cubicBezTo>
                  <a:cubicBezTo>
                    <a:pt x="377" y="150215"/>
                    <a:pt x="0" y="149305"/>
                    <a:pt x="0" y="148356"/>
                  </a:cubicBezTo>
                  <a:lnTo>
                    <a:pt x="0" y="3578"/>
                  </a:lnTo>
                  <a:cubicBezTo>
                    <a:pt x="0" y="2629"/>
                    <a:pt x="377" y="1719"/>
                    <a:pt x="1048" y="1048"/>
                  </a:cubicBezTo>
                  <a:cubicBezTo>
                    <a:pt x="1719" y="377"/>
                    <a:pt x="2629" y="0"/>
                    <a:pt x="3578" y="0"/>
                  </a:cubicBezTo>
                  <a:close/>
                </a:path>
              </a:pathLst>
            </a:custGeom>
            <a:solidFill>
              <a:srgbClr val="FFCA00"/>
            </a:solidFill>
          </p:spPr>
        </p:sp>
        <p:sp>
          <p:nvSpPr>
            <p:cNvPr name="TextBox 37" id="37"/>
            <p:cNvSpPr txBox="true"/>
            <p:nvPr/>
          </p:nvSpPr>
          <p:spPr>
            <a:xfrm>
              <a:off x="0" y="-95250"/>
              <a:ext cx="1139763" cy="247184"/>
            </a:xfrm>
            <a:prstGeom prst="rect">
              <a:avLst/>
            </a:prstGeom>
          </p:spPr>
          <p:txBody>
            <a:bodyPr anchor="ctr" rtlCol="false" tIns="50800" lIns="50800" bIns="50800" rIns="50800"/>
            <a:lstStyle/>
            <a:p>
              <a:pPr algn="ctr">
                <a:lnSpc>
                  <a:spcPts val="3215"/>
                </a:lnSpc>
              </a:pPr>
            </a:p>
          </p:txBody>
        </p:sp>
      </p:grpSp>
      <p:grpSp>
        <p:nvGrpSpPr>
          <p:cNvPr name="Group 38" id="38"/>
          <p:cNvGrpSpPr/>
          <p:nvPr/>
        </p:nvGrpSpPr>
        <p:grpSpPr>
          <a:xfrm rot="0">
            <a:off x="6546860" y="6786496"/>
            <a:ext cx="4323100" cy="576876"/>
            <a:chOff x="0" y="0"/>
            <a:chExt cx="1138594" cy="151934"/>
          </a:xfrm>
        </p:grpSpPr>
        <p:sp>
          <p:nvSpPr>
            <p:cNvPr name="Freeform 39" id="39"/>
            <p:cNvSpPr/>
            <p:nvPr/>
          </p:nvSpPr>
          <p:spPr>
            <a:xfrm flipH="false" flipV="false" rot="0">
              <a:off x="0" y="0"/>
              <a:ext cx="1138594" cy="151934"/>
            </a:xfrm>
            <a:custGeom>
              <a:avLst/>
              <a:gdLst/>
              <a:ahLst/>
              <a:cxnLst/>
              <a:rect r="r" b="b" t="t" l="l"/>
              <a:pathLst>
                <a:path h="151934" w="1138594">
                  <a:moveTo>
                    <a:pt x="3582" y="0"/>
                  </a:moveTo>
                  <a:lnTo>
                    <a:pt x="1135013" y="0"/>
                  </a:lnTo>
                  <a:cubicBezTo>
                    <a:pt x="1136991" y="0"/>
                    <a:pt x="1138594" y="1604"/>
                    <a:pt x="1138594" y="3582"/>
                  </a:cubicBezTo>
                  <a:lnTo>
                    <a:pt x="1138594" y="148353"/>
                  </a:lnTo>
                  <a:cubicBezTo>
                    <a:pt x="1138594" y="149303"/>
                    <a:pt x="1138217" y="150214"/>
                    <a:pt x="1137545" y="150885"/>
                  </a:cubicBezTo>
                  <a:cubicBezTo>
                    <a:pt x="1136873" y="151557"/>
                    <a:pt x="1135962" y="151934"/>
                    <a:pt x="1135013" y="151934"/>
                  </a:cubicBezTo>
                  <a:lnTo>
                    <a:pt x="3582" y="151934"/>
                  </a:lnTo>
                  <a:cubicBezTo>
                    <a:pt x="1604" y="151934"/>
                    <a:pt x="0" y="150331"/>
                    <a:pt x="0" y="148353"/>
                  </a:cubicBezTo>
                  <a:lnTo>
                    <a:pt x="0" y="3582"/>
                  </a:lnTo>
                  <a:cubicBezTo>
                    <a:pt x="0" y="1604"/>
                    <a:pt x="1604" y="0"/>
                    <a:pt x="3582" y="0"/>
                  </a:cubicBezTo>
                  <a:close/>
                </a:path>
              </a:pathLst>
            </a:custGeom>
            <a:solidFill>
              <a:srgbClr val="FFCA00"/>
            </a:solidFill>
          </p:spPr>
        </p:sp>
        <p:sp>
          <p:nvSpPr>
            <p:cNvPr name="TextBox 40" id="40"/>
            <p:cNvSpPr txBox="true"/>
            <p:nvPr/>
          </p:nvSpPr>
          <p:spPr>
            <a:xfrm>
              <a:off x="0" y="-95250"/>
              <a:ext cx="1138594" cy="247184"/>
            </a:xfrm>
            <a:prstGeom prst="rect">
              <a:avLst/>
            </a:prstGeom>
          </p:spPr>
          <p:txBody>
            <a:bodyPr anchor="ctr" rtlCol="false" tIns="50800" lIns="50800" bIns="50800" rIns="50800"/>
            <a:lstStyle/>
            <a:p>
              <a:pPr algn="ctr">
                <a:lnSpc>
                  <a:spcPts val="3215"/>
                </a:lnSpc>
              </a:pPr>
            </a:p>
          </p:txBody>
        </p:sp>
      </p:grpSp>
      <p:sp>
        <p:nvSpPr>
          <p:cNvPr name="Freeform 41" id="41"/>
          <p:cNvSpPr/>
          <p:nvPr/>
        </p:nvSpPr>
        <p:spPr>
          <a:xfrm flipH="false" flipV="false" rot="0">
            <a:off x="-224312" y="-379244"/>
            <a:ext cx="5891694" cy="11017556"/>
          </a:xfrm>
          <a:custGeom>
            <a:avLst/>
            <a:gdLst/>
            <a:ahLst/>
            <a:cxnLst/>
            <a:rect r="r" b="b" t="t" l="l"/>
            <a:pathLst>
              <a:path h="11017556" w="5891694">
                <a:moveTo>
                  <a:pt x="0" y="0"/>
                </a:moveTo>
                <a:lnTo>
                  <a:pt x="5891693" y="0"/>
                </a:lnTo>
                <a:lnTo>
                  <a:pt x="5891693" y="11017555"/>
                </a:lnTo>
                <a:lnTo>
                  <a:pt x="0" y="11017555"/>
                </a:lnTo>
                <a:lnTo>
                  <a:pt x="0" y="0"/>
                </a:lnTo>
                <a:close/>
              </a:path>
            </a:pathLst>
          </a:custGeom>
          <a:blipFill>
            <a:blip r:embed="rId7"/>
            <a:stretch>
              <a:fillRect l="0" t="0" r="-6824" b="0"/>
            </a:stretch>
          </a:blipFill>
          <a:ln w="104775" cap="sq">
            <a:solidFill>
              <a:srgbClr val="FFFFFF"/>
            </a:solidFill>
            <a:prstDash val="solid"/>
            <a:miter/>
          </a:ln>
        </p:spPr>
      </p:sp>
      <p:sp>
        <p:nvSpPr>
          <p:cNvPr name="TextBox 42" id="42"/>
          <p:cNvSpPr txBox="true"/>
          <p:nvPr/>
        </p:nvSpPr>
        <p:spPr>
          <a:xfrm rot="0">
            <a:off x="6312973" y="1605535"/>
            <a:ext cx="3719821" cy="1151890"/>
          </a:xfrm>
          <a:prstGeom prst="rect">
            <a:avLst/>
          </a:prstGeom>
        </p:spPr>
        <p:txBody>
          <a:bodyPr anchor="t" rtlCol="false" tIns="0" lIns="0" bIns="0" rIns="0">
            <a:spAutoFit/>
          </a:bodyPr>
          <a:lstStyle/>
          <a:p>
            <a:pPr algn="l">
              <a:lnSpc>
                <a:spcPts val="8959"/>
              </a:lnSpc>
            </a:pPr>
            <a:r>
              <a:rPr lang="en-US" b="true" sz="6399">
                <a:solidFill>
                  <a:srgbClr val="FFCA00"/>
                </a:solidFill>
                <a:latin typeface="Poppins Bold"/>
                <a:ea typeface="Poppins Bold"/>
                <a:cs typeface="Poppins Bold"/>
                <a:sym typeface="Poppins Bold"/>
              </a:rPr>
              <a:t>CAPPING</a:t>
            </a:r>
          </a:p>
        </p:txBody>
      </p:sp>
      <p:sp>
        <p:nvSpPr>
          <p:cNvPr name="TextBox 43" id="43"/>
          <p:cNvSpPr txBox="true"/>
          <p:nvPr/>
        </p:nvSpPr>
        <p:spPr>
          <a:xfrm rot="0">
            <a:off x="7159351" y="3299974"/>
            <a:ext cx="3035794"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FFFFFF"/>
                </a:solidFill>
                <a:latin typeface="Poppins Bold"/>
                <a:ea typeface="Poppins Bold"/>
                <a:cs typeface="Poppins Bold"/>
                <a:sym typeface="Poppins Bold"/>
              </a:rPr>
              <a:t>₹</a:t>
            </a:r>
            <a:r>
              <a:rPr lang="en-US" b="true" sz="3000">
                <a:solidFill>
                  <a:srgbClr val="FFFFFF"/>
                </a:solidFill>
                <a:latin typeface="Poppins Bold"/>
                <a:ea typeface="Poppins Bold"/>
                <a:cs typeface="Poppins Bold"/>
                <a:sym typeface="Poppins Bold"/>
              </a:rPr>
              <a:t>6000  Mint</a:t>
            </a:r>
          </a:p>
        </p:txBody>
      </p:sp>
      <p:sp>
        <p:nvSpPr>
          <p:cNvPr name="TextBox 44" id="44"/>
          <p:cNvSpPr txBox="true"/>
          <p:nvPr/>
        </p:nvSpPr>
        <p:spPr>
          <a:xfrm rot="0">
            <a:off x="7159351" y="4138089"/>
            <a:ext cx="3195017"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FFFFFF"/>
                </a:solidFill>
                <a:latin typeface="Poppins Bold"/>
                <a:ea typeface="Poppins Bold"/>
                <a:cs typeface="Poppins Bold"/>
                <a:sym typeface="Poppins Bold"/>
              </a:rPr>
              <a:t>₹12000</a:t>
            </a:r>
            <a:r>
              <a:rPr lang="en-US" b="true" sz="3000">
                <a:solidFill>
                  <a:srgbClr val="FFFFFF"/>
                </a:solidFill>
                <a:latin typeface="Poppins Bold"/>
                <a:ea typeface="Poppins Bold"/>
                <a:cs typeface="Poppins Bold"/>
                <a:sym typeface="Poppins Bold"/>
              </a:rPr>
              <a:t>  Mint</a:t>
            </a:r>
          </a:p>
        </p:txBody>
      </p:sp>
      <p:sp>
        <p:nvSpPr>
          <p:cNvPr name="TextBox 45" id="45"/>
          <p:cNvSpPr txBox="true"/>
          <p:nvPr/>
        </p:nvSpPr>
        <p:spPr>
          <a:xfrm rot="0">
            <a:off x="7159351" y="5046211"/>
            <a:ext cx="3131595"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FFFFFF"/>
                </a:solidFill>
                <a:latin typeface="Poppins Bold"/>
                <a:ea typeface="Poppins Bold"/>
                <a:cs typeface="Poppins Bold"/>
                <a:sym typeface="Poppins Bold"/>
              </a:rPr>
              <a:t>₹24000 </a:t>
            </a:r>
            <a:r>
              <a:rPr lang="en-US" b="true" sz="3000">
                <a:solidFill>
                  <a:srgbClr val="FFFFFF"/>
                </a:solidFill>
                <a:latin typeface="Poppins Bold"/>
                <a:ea typeface="Poppins Bold"/>
                <a:cs typeface="Poppins Bold"/>
                <a:sym typeface="Poppins Bold"/>
              </a:rPr>
              <a:t>Mint</a:t>
            </a:r>
          </a:p>
        </p:txBody>
      </p:sp>
      <p:sp>
        <p:nvSpPr>
          <p:cNvPr name="TextBox 46" id="46"/>
          <p:cNvSpPr txBox="true"/>
          <p:nvPr/>
        </p:nvSpPr>
        <p:spPr>
          <a:xfrm rot="0">
            <a:off x="7108979" y="5918612"/>
            <a:ext cx="3389294"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FFFFFF"/>
                </a:solidFill>
                <a:latin typeface="Poppins Bold"/>
                <a:ea typeface="Poppins Bold"/>
                <a:cs typeface="Poppins Bold"/>
                <a:sym typeface="Poppins Bold"/>
              </a:rPr>
              <a:t>₹48000</a:t>
            </a:r>
            <a:r>
              <a:rPr lang="en-US" b="true" sz="3000">
                <a:solidFill>
                  <a:srgbClr val="FFFFFF"/>
                </a:solidFill>
                <a:latin typeface="Poppins Bold"/>
                <a:ea typeface="Poppins Bold"/>
                <a:cs typeface="Poppins Bold"/>
                <a:sym typeface="Poppins Bold"/>
              </a:rPr>
              <a:t>  Mint</a:t>
            </a:r>
          </a:p>
        </p:txBody>
      </p:sp>
      <p:sp>
        <p:nvSpPr>
          <p:cNvPr name="TextBox 47" id="47"/>
          <p:cNvSpPr txBox="true"/>
          <p:nvPr/>
        </p:nvSpPr>
        <p:spPr>
          <a:xfrm rot="0">
            <a:off x="7062212" y="6787010"/>
            <a:ext cx="3389294"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FFFFFF"/>
                </a:solidFill>
                <a:latin typeface="Poppins Bold"/>
                <a:ea typeface="Poppins Bold"/>
                <a:cs typeface="Poppins Bold"/>
                <a:sym typeface="Poppins Bold"/>
              </a:rPr>
              <a:t>₹96000</a:t>
            </a:r>
            <a:r>
              <a:rPr lang="en-US" b="true" sz="3000">
                <a:solidFill>
                  <a:srgbClr val="FFFFFF"/>
                </a:solidFill>
                <a:latin typeface="Poppins Bold"/>
                <a:ea typeface="Poppins Bold"/>
                <a:cs typeface="Poppins Bold"/>
                <a:sym typeface="Poppins Bold"/>
              </a:rPr>
              <a:t>  Mint</a:t>
            </a:r>
          </a:p>
        </p:txBody>
      </p:sp>
      <p:sp>
        <p:nvSpPr>
          <p:cNvPr name="TextBox 48" id="48"/>
          <p:cNvSpPr txBox="true"/>
          <p:nvPr/>
        </p:nvSpPr>
        <p:spPr>
          <a:xfrm rot="0">
            <a:off x="11383505" y="3297572"/>
            <a:ext cx="4266512" cy="542925"/>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Poppins"/>
                <a:ea typeface="Poppins"/>
                <a:cs typeface="Poppins"/>
                <a:sym typeface="Poppins"/>
              </a:rPr>
              <a:t>MAX CAPPING</a:t>
            </a:r>
            <a:r>
              <a:rPr lang="en-US" b="true" sz="3000">
                <a:solidFill>
                  <a:srgbClr val="6A3602"/>
                </a:solidFill>
                <a:latin typeface="Poppins Bold"/>
                <a:ea typeface="Poppins Bold"/>
                <a:cs typeface="Poppins Bold"/>
                <a:sym typeface="Poppins Bold"/>
              </a:rPr>
              <a:t> ₹60000</a:t>
            </a:r>
          </a:p>
        </p:txBody>
      </p:sp>
      <p:sp>
        <p:nvSpPr>
          <p:cNvPr name="TextBox 49" id="49"/>
          <p:cNvSpPr txBox="true"/>
          <p:nvPr/>
        </p:nvSpPr>
        <p:spPr>
          <a:xfrm rot="0">
            <a:off x="11383505" y="4135686"/>
            <a:ext cx="4417956" cy="542925"/>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Poppins"/>
                <a:ea typeface="Poppins"/>
                <a:cs typeface="Poppins"/>
                <a:sym typeface="Poppins"/>
              </a:rPr>
              <a:t>MAX CAPPING</a:t>
            </a:r>
            <a:r>
              <a:rPr lang="en-US" b="true" sz="3000">
                <a:solidFill>
                  <a:srgbClr val="6A3602"/>
                </a:solidFill>
                <a:latin typeface="Poppins Bold"/>
                <a:ea typeface="Poppins Bold"/>
                <a:cs typeface="Poppins Bold"/>
                <a:sym typeface="Poppins Bold"/>
              </a:rPr>
              <a:t> ₹120000</a:t>
            </a:r>
          </a:p>
        </p:txBody>
      </p:sp>
      <p:sp>
        <p:nvSpPr>
          <p:cNvPr name="TextBox 50" id="50"/>
          <p:cNvSpPr txBox="true"/>
          <p:nvPr/>
        </p:nvSpPr>
        <p:spPr>
          <a:xfrm rot="0">
            <a:off x="11383505" y="5043808"/>
            <a:ext cx="4535745" cy="542925"/>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Poppins"/>
                <a:ea typeface="Poppins"/>
                <a:cs typeface="Poppins"/>
                <a:sym typeface="Poppins"/>
              </a:rPr>
              <a:t>MAX CAPPING</a:t>
            </a:r>
            <a:r>
              <a:rPr lang="en-US" b="true" sz="3000">
                <a:solidFill>
                  <a:srgbClr val="6A3602"/>
                </a:solidFill>
                <a:latin typeface="Poppins Bold"/>
                <a:ea typeface="Poppins Bold"/>
                <a:cs typeface="Poppins Bold"/>
                <a:sym typeface="Poppins Bold"/>
              </a:rPr>
              <a:t> ₹240000</a:t>
            </a:r>
          </a:p>
        </p:txBody>
      </p:sp>
      <p:sp>
        <p:nvSpPr>
          <p:cNvPr name="TextBox 51" id="51"/>
          <p:cNvSpPr txBox="true"/>
          <p:nvPr/>
        </p:nvSpPr>
        <p:spPr>
          <a:xfrm rot="0">
            <a:off x="11383505" y="5916209"/>
            <a:ext cx="4535745" cy="542925"/>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Poppins"/>
                <a:ea typeface="Poppins"/>
                <a:cs typeface="Poppins"/>
                <a:sym typeface="Poppins"/>
              </a:rPr>
              <a:t>MAX CAPPING</a:t>
            </a:r>
            <a:r>
              <a:rPr lang="en-US" b="true" sz="3000">
                <a:solidFill>
                  <a:srgbClr val="6A3602"/>
                </a:solidFill>
                <a:latin typeface="Poppins Bold"/>
                <a:ea typeface="Poppins Bold"/>
                <a:cs typeface="Poppins Bold"/>
                <a:sym typeface="Poppins Bold"/>
              </a:rPr>
              <a:t> ₹480000</a:t>
            </a:r>
          </a:p>
        </p:txBody>
      </p:sp>
      <p:sp>
        <p:nvSpPr>
          <p:cNvPr name="TextBox 52" id="52"/>
          <p:cNvSpPr txBox="true"/>
          <p:nvPr/>
        </p:nvSpPr>
        <p:spPr>
          <a:xfrm rot="0">
            <a:off x="11383505" y="6760609"/>
            <a:ext cx="4535745" cy="542925"/>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Poppins"/>
                <a:ea typeface="Poppins"/>
                <a:cs typeface="Poppins"/>
                <a:sym typeface="Poppins"/>
              </a:rPr>
              <a:t>MAX CAPPING</a:t>
            </a:r>
            <a:r>
              <a:rPr lang="en-US" sz="3000">
                <a:solidFill>
                  <a:srgbClr val="6A3602"/>
                </a:solidFill>
                <a:latin typeface="Poppins"/>
                <a:ea typeface="Poppins"/>
                <a:cs typeface="Poppins"/>
                <a:sym typeface="Poppins"/>
              </a:rPr>
              <a:t> </a:t>
            </a:r>
            <a:r>
              <a:rPr lang="en-US" b="true" sz="3000">
                <a:solidFill>
                  <a:srgbClr val="6A3602"/>
                </a:solidFill>
                <a:latin typeface="Poppins Bold"/>
                <a:ea typeface="Poppins Bold"/>
                <a:cs typeface="Poppins Bold"/>
                <a:sym typeface="Poppins Bold"/>
              </a:rPr>
              <a:t>₹960000</a:t>
            </a:r>
          </a:p>
        </p:txBody>
      </p:sp>
      <p:sp>
        <p:nvSpPr>
          <p:cNvPr name="TextBox 53" id="53"/>
          <p:cNvSpPr txBox="true"/>
          <p:nvPr/>
        </p:nvSpPr>
        <p:spPr>
          <a:xfrm rot="0">
            <a:off x="6033532" y="7695683"/>
            <a:ext cx="11486015" cy="1602486"/>
          </a:xfrm>
          <a:prstGeom prst="rect">
            <a:avLst/>
          </a:prstGeom>
        </p:spPr>
        <p:txBody>
          <a:bodyPr anchor="t" rtlCol="false" tIns="0" lIns="0" bIns="0" rIns="0">
            <a:spAutoFit/>
          </a:bodyPr>
          <a:lstStyle/>
          <a:p>
            <a:pPr algn="l" marL="474984" indent="-237492" lvl="1">
              <a:lnSpc>
                <a:spcPts val="2772"/>
              </a:lnSpc>
              <a:buFont typeface="Arial"/>
              <a:buChar char="•"/>
            </a:pPr>
            <a:r>
              <a:rPr lang="en-US" sz="2200" spc="178">
                <a:solidFill>
                  <a:srgbClr val="FFFFFF"/>
                </a:solidFill>
                <a:latin typeface="Poppins"/>
                <a:ea typeface="Poppins"/>
                <a:cs typeface="Poppins"/>
                <a:sym typeface="Poppins"/>
              </a:rPr>
              <a:t>The Capping of Promotional Bonuses an individual can earn will be based on the Mint they purchase.</a:t>
            </a:r>
          </a:p>
          <a:p>
            <a:pPr algn="l">
              <a:lnSpc>
                <a:spcPts val="1764"/>
              </a:lnSpc>
            </a:pPr>
          </a:p>
          <a:p>
            <a:pPr algn="l" marL="474984" indent="-237492" lvl="1">
              <a:lnSpc>
                <a:spcPts val="2772"/>
              </a:lnSpc>
              <a:buFont typeface="Arial"/>
              <a:buChar char="•"/>
            </a:pPr>
            <a:r>
              <a:rPr lang="en-US" sz="2200" spc="178">
                <a:solidFill>
                  <a:srgbClr val="FFFFFF"/>
                </a:solidFill>
                <a:latin typeface="Poppins"/>
                <a:ea typeface="Poppins"/>
                <a:cs typeface="Poppins"/>
                <a:sym typeface="Poppins"/>
              </a:rPr>
              <a:t>The promotional earnings limit can be increased by increasing the Mint purchase.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show="false">
  <p:cSld>
    <p:bg>
      <p:bgPr>
        <a:solidFill>
          <a:srgbClr val="311302"/>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382" r="-8659" b="-6382"/>
            </a:stretch>
          </a:blipFill>
        </p:spPr>
      </p:sp>
      <p:sp>
        <p:nvSpPr>
          <p:cNvPr name="Freeform 3" id="3"/>
          <p:cNvSpPr/>
          <p:nvPr/>
        </p:nvSpPr>
        <p:spPr>
          <a:xfrm flipH="false" flipV="false" rot="0">
            <a:off x="1028700" y="159504"/>
            <a:ext cx="3461141" cy="10402063"/>
          </a:xfrm>
          <a:custGeom>
            <a:avLst/>
            <a:gdLst/>
            <a:ahLst/>
            <a:cxnLst/>
            <a:rect r="r" b="b" t="t" l="l"/>
            <a:pathLst>
              <a:path h="10402063" w="3461141">
                <a:moveTo>
                  <a:pt x="0" y="0"/>
                </a:moveTo>
                <a:lnTo>
                  <a:pt x="3461141" y="0"/>
                </a:lnTo>
                <a:lnTo>
                  <a:pt x="3461141" y="10402064"/>
                </a:lnTo>
                <a:lnTo>
                  <a:pt x="0" y="10402064"/>
                </a:lnTo>
                <a:lnTo>
                  <a:pt x="0" y="0"/>
                </a:lnTo>
                <a:close/>
              </a:path>
            </a:pathLst>
          </a:custGeom>
          <a:blipFill>
            <a:blip r:embed="rId3">
              <a:alphaModFix amt="14000"/>
            </a:blip>
            <a:stretch>
              <a:fillRect l="0" t="-2112" r="-228659" b="0"/>
            </a:stretch>
          </a:blipFill>
        </p:spPr>
      </p:sp>
      <p:sp>
        <p:nvSpPr>
          <p:cNvPr name="Freeform 4" id="4"/>
          <p:cNvSpPr/>
          <p:nvPr/>
        </p:nvSpPr>
        <p:spPr>
          <a:xfrm flipH="false" flipV="false" rot="0">
            <a:off x="-191615" y="-436492"/>
            <a:ext cx="5901771" cy="11159984"/>
          </a:xfrm>
          <a:custGeom>
            <a:avLst/>
            <a:gdLst/>
            <a:ahLst/>
            <a:cxnLst/>
            <a:rect r="r" b="b" t="t" l="l"/>
            <a:pathLst>
              <a:path h="11159984" w="5901771">
                <a:moveTo>
                  <a:pt x="0" y="0"/>
                </a:moveTo>
                <a:lnTo>
                  <a:pt x="5901771" y="0"/>
                </a:lnTo>
                <a:lnTo>
                  <a:pt x="5901771" y="11159984"/>
                </a:lnTo>
                <a:lnTo>
                  <a:pt x="0" y="11159984"/>
                </a:lnTo>
                <a:lnTo>
                  <a:pt x="0" y="0"/>
                </a:lnTo>
                <a:close/>
              </a:path>
            </a:pathLst>
          </a:custGeom>
          <a:blipFill>
            <a:blip r:embed="rId4"/>
            <a:stretch>
              <a:fillRect l="-8020" t="0" r="0" b="0"/>
            </a:stretch>
          </a:blipFill>
          <a:ln w="95250" cap="sq">
            <a:solidFill>
              <a:srgbClr val="FFFFFF"/>
            </a:solidFill>
            <a:prstDash val="solid"/>
            <a:miter/>
          </a:ln>
        </p:spPr>
      </p:sp>
      <p:grpSp>
        <p:nvGrpSpPr>
          <p:cNvPr name="Group 5" id="5"/>
          <p:cNvGrpSpPr/>
          <p:nvPr/>
        </p:nvGrpSpPr>
        <p:grpSpPr>
          <a:xfrm rot="0">
            <a:off x="14579201" y="9431978"/>
            <a:ext cx="2680099" cy="582326"/>
            <a:chOff x="0" y="0"/>
            <a:chExt cx="3573465" cy="776435"/>
          </a:xfrm>
        </p:grpSpPr>
        <p:sp>
          <p:nvSpPr>
            <p:cNvPr name="Freeform 6" id="6"/>
            <p:cNvSpPr/>
            <p:nvPr/>
          </p:nvSpPr>
          <p:spPr>
            <a:xfrm flipH="false" flipV="false" rot="0">
              <a:off x="0" y="0"/>
              <a:ext cx="776435" cy="776435"/>
            </a:xfrm>
            <a:custGeom>
              <a:avLst/>
              <a:gdLst/>
              <a:ahLst/>
              <a:cxnLst/>
              <a:rect r="r" b="b" t="t" l="l"/>
              <a:pathLst>
                <a:path h="776435" w="776435">
                  <a:moveTo>
                    <a:pt x="0" y="0"/>
                  </a:moveTo>
                  <a:lnTo>
                    <a:pt x="776435" y="0"/>
                  </a:lnTo>
                  <a:lnTo>
                    <a:pt x="776435" y="776435"/>
                  </a:lnTo>
                  <a:lnTo>
                    <a:pt x="0" y="7764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856359" y="61025"/>
              <a:ext cx="2717106" cy="550873"/>
            </a:xfrm>
            <a:prstGeom prst="rect">
              <a:avLst/>
            </a:prstGeom>
          </p:spPr>
          <p:txBody>
            <a:bodyPr anchor="t" rtlCol="false" tIns="0" lIns="0" bIns="0" rIns="0">
              <a:spAutoFit/>
            </a:bodyPr>
            <a:lstStyle/>
            <a:p>
              <a:pPr algn="ctr">
                <a:lnSpc>
                  <a:spcPts val="3215"/>
                </a:lnSpc>
              </a:pPr>
              <a:r>
                <a:rPr lang="en-US" sz="2296">
                  <a:solidFill>
                    <a:srgbClr val="FFFFFF"/>
                  </a:solidFill>
                  <a:latin typeface="Arial MT Pro"/>
                  <a:ea typeface="Arial MT Pro"/>
                  <a:cs typeface="Arial MT Pro"/>
                  <a:sym typeface="Arial MT Pro"/>
                </a:rPr>
                <a:t>www.rrgold.biz</a:t>
              </a:r>
            </a:p>
          </p:txBody>
        </p:sp>
      </p:grpSp>
      <p:grpSp>
        <p:nvGrpSpPr>
          <p:cNvPr name="Group 8" id="8"/>
          <p:cNvGrpSpPr/>
          <p:nvPr/>
        </p:nvGrpSpPr>
        <p:grpSpPr>
          <a:xfrm rot="0">
            <a:off x="15217665" y="685825"/>
            <a:ext cx="2293341" cy="1366996"/>
            <a:chOff x="0" y="0"/>
            <a:chExt cx="3057788" cy="1822662"/>
          </a:xfrm>
        </p:grpSpPr>
        <p:sp>
          <p:nvSpPr>
            <p:cNvPr name="Freeform 9" id="9"/>
            <p:cNvSpPr/>
            <p:nvPr/>
          </p:nvSpPr>
          <p:spPr>
            <a:xfrm flipH="false" flipV="false" rot="0">
              <a:off x="939966" y="0"/>
              <a:ext cx="1177855" cy="1088138"/>
            </a:xfrm>
            <a:custGeom>
              <a:avLst/>
              <a:gdLst/>
              <a:ahLst/>
              <a:cxnLst/>
              <a:rect r="r" b="b" t="t" l="l"/>
              <a:pathLst>
                <a:path h="1088138" w="1177855">
                  <a:moveTo>
                    <a:pt x="0" y="0"/>
                  </a:moveTo>
                  <a:lnTo>
                    <a:pt x="1177856" y="0"/>
                  </a:lnTo>
                  <a:lnTo>
                    <a:pt x="1177856" y="1088138"/>
                  </a:lnTo>
                  <a:lnTo>
                    <a:pt x="0" y="1088138"/>
                  </a:lnTo>
                  <a:lnTo>
                    <a:pt x="0" y="0"/>
                  </a:lnTo>
                  <a:close/>
                </a:path>
              </a:pathLst>
            </a:custGeom>
            <a:blipFill>
              <a:blip r:embed="rId7">
                <a:alphaModFix amt="81000"/>
              </a:blip>
              <a:stretch>
                <a:fillRect l="0" t="0" r="0" b="-8245"/>
              </a:stretch>
            </a:blipFill>
          </p:spPr>
        </p:sp>
        <p:sp>
          <p:nvSpPr>
            <p:cNvPr name="TextBox 10" id="10"/>
            <p:cNvSpPr txBox="true"/>
            <p:nvPr/>
          </p:nvSpPr>
          <p:spPr>
            <a:xfrm rot="0">
              <a:off x="0" y="832093"/>
              <a:ext cx="1052683" cy="990569"/>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RR</a:t>
              </a:r>
            </a:p>
          </p:txBody>
        </p:sp>
        <p:sp>
          <p:nvSpPr>
            <p:cNvPr name="TextBox 11" id="11"/>
            <p:cNvSpPr txBox="true"/>
            <p:nvPr/>
          </p:nvSpPr>
          <p:spPr>
            <a:xfrm rot="0">
              <a:off x="1125861" y="832093"/>
              <a:ext cx="1931927" cy="990569"/>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GOLD</a:t>
              </a:r>
            </a:p>
          </p:txBody>
        </p:sp>
      </p:grpSp>
      <p:sp>
        <p:nvSpPr>
          <p:cNvPr name="Freeform 12" id="12"/>
          <p:cNvSpPr/>
          <p:nvPr/>
        </p:nvSpPr>
        <p:spPr>
          <a:xfrm flipH="false" flipV="false" rot="0">
            <a:off x="0" y="-146516"/>
            <a:ext cx="5539771" cy="10433516"/>
          </a:xfrm>
          <a:custGeom>
            <a:avLst/>
            <a:gdLst/>
            <a:ahLst/>
            <a:cxnLst/>
            <a:rect r="r" b="b" t="t" l="l"/>
            <a:pathLst>
              <a:path h="10433516" w="5539771">
                <a:moveTo>
                  <a:pt x="0" y="0"/>
                </a:moveTo>
                <a:lnTo>
                  <a:pt x="5539771" y="0"/>
                </a:lnTo>
                <a:lnTo>
                  <a:pt x="5539771" y="10433516"/>
                </a:lnTo>
                <a:lnTo>
                  <a:pt x="0" y="10433516"/>
                </a:lnTo>
                <a:lnTo>
                  <a:pt x="0" y="0"/>
                </a:lnTo>
                <a:close/>
              </a:path>
            </a:pathLst>
          </a:custGeom>
          <a:blipFill>
            <a:blip r:embed="rId8"/>
            <a:stretch>
              <a:fillRect l="0" t="0" r="-5976" b="0"/>
            </a:stretch>
          </a:blipFill>
        </p:spPr>
      </p:sp>
      <p:sp>
        <p:nvSpPr>
          <p:cNvPr name="Freeform 13" id="13"/>
          <p:cNvSpPr/>
          <p:nvPr/>
        </p:nvSpPr>
        <p:spPr>
          <a:xfrm flipH="false" flipV="false" rot="0">
            <a:off x="-362000" y="-2555048"/>
            <a:ext cx="6072157" cy="13908258"/>
          </a:xfrm>
          <a:custGeom>
            <a:avLst/>
            <a:gdLst/>
            <a:ahLst/>
            <a:cxnLst/>
            <a:rect r="r" b="b" t="t" l="l"/>
            <a:pathLst>
              <a:path h="13908258" w="6072157">
                <a:moveTo>
                  <a:pt x="0" y="0"/>
                </a:moveTo>
                <a:lnTo>
                  <a:pt x="6072156" y="0"/>
                </a:lnTo>
                <a:lnTo>
                  <a:pt x="6072156" y="13908258"/>
                </a:lnTo>
                <a:lnTo>
                  <a:pt x="0" y="13908258"/>
                </a:lnTo>
                <a:lnTo>
                  <a:pt x="0" y="0"/>
                </a:lnTo>
                <a:close/>
              </a:path>
            </a:pathLst>
          </a:custGeom>
          <a:blipFill>
            <a:blip r:embed="rId9"/>
            <a:stretch>
              <a:fillRect l="-65745" t="0" r="-63303" b="0"/>
            </a:stretch>
          </a:blipFill>
          <a:ln w="114300" cap="sq">
            <a:solidFill>
              <a:srgbClr val="FFFFFF"/>
            </a:solidFill>
            <a:prstDash val="solid"/>
            <a:miter/>
          </a:ln>
        </p:spPr>
      </p:sp>
      <p:grpSp>
        <p:nvGrpSpPr>
          <p:cNvPr name="Group 14" id="14"/>
          <p:cNvGrpSpPr/>
          <p:nvPr/>
        </p:nvGrpSpPr>
        <p:grpSpPr>
          <a:xfrm rot="0">
            <a:off x="6388239" y="7120223"/>
            <a:ext cx="11451241" cy="1060547"/>
            <a:chOff x="0" y="0"/>
            <a:chExt cx="3015965" cy="279321"/>
          </a:xfrm>
        </p:grpSpPr>
        <p:sp>
          <p:nvSpPr>
            <p:cNvPr name="Freeform 15" id="15"/>
            <p:cNvSpPr/>
            <p:nvPr/>
          </p:nvSpPr>
          <p:spPr>
            <a:xfrm flipH="false" flipV="false" rot="0">
              <a:off x="0" y="0"/>
              <a:ext cx="3015965" cy="279321"/>
            </a:xfrm>
            <a:custGeom>
              <a:avLst/>
              <a:gdLst/>
              <a:ahLst/>
              <a:cxnLst/>
              <a:rect r="r" b="b" t="t" l="l"/>
              <a:pathLst>
                <a:path h="279321" w="3015965">
                  <a:moveTo>
                    <a:pt x="0" y="0"/>
                  </a:moveTo>
                  <a:lnTo>
                    <a:pt x="3015965" y="0"/>
                  </a:lnTo>
                  <a:lnTo>
                    <a:pt x="3015965" y="279321"/>
                  </a:lnTo>
                  <a:lnTo>
                    <a:pt x="0" y="279321"/>
                  </a:lnTo>
                  <a:close/>
                </a:path>
              </a:pathLst>
            </a:custGeom>
            <a:solidFill>
              <a:srgbClr val="FFFFFF">
                <a:alpha val="32941"/>
              </a:srgbClr>
            </a:solidFill>
          </p:spPr>
        </p:sp>
        <p:sp>
          <p:nvSpPr>
            <p:cNvPr name="TextBox 16" id="16"/>
            <p:cNvSpPr txBox="true"/>
            <p:nvPr/>
          </p:nvSpPr>
          <p:spPr>
            <a:xfrm>
              <a:off x="0" y="-95250"/>
              <a:ext cx="3015965" cy="374571"/>
            </a:xfrm>
            <a:prstGeom prst="rect">
              <a:avLst/>
            </a:prstGeom>
          </p:spPr>
          <p:txBody>
            <a:bodyPr anchor="ctr" rtlCol="false" tIns="50800" lIns="50800" bIns="50800" rIns="50800"/>
            <a:lstStyle/>
            <a:p>
              <a:pPr algn="ctr">
                <a:lnSpc>
                  <a:spcPts val="3215"/>
                </a:lnSpc>
              </a:pPr>
            </a:p>
          </p:txBody>
        </p:sp>
      </p:grpSp>
      <p:sp>
        <p:nvSpPr>
          <p:cNvPr name="TextBox 17" id="17"/>
          <p:cNvSpPr txBox="true"/>
          <p:nvPr/>
        </p:nvSpPr>
        <p:spPr>
          <a:xfrm rot="0">
            <a:off x="6312973" y="1605535"/>
            <a:ext cx="9438560" cy="1151890"/>
          </a:xfrm>
          <a:prstGeom prst="rect">
            <a:avLst/>
          </a:prstGeom>
        </p:spPr>
        <p:txBody>
          <a:bodyPr anchor="t" rtlCol="false" tIns="0" lIns="0" bIns="0" rIns="0">
            <a:spAutoFit/>
          </a:bodyPr>
          <a:lstStyle/>
          <a:p>
            <a:pPr algn="l">
              <a:lnSpc>
                <a:spcPts val="8959"/>
              </a:lnSpc>
            </a:pPr>
            <a:r>
              <a:rPr lang="en-US" b="true" sz="6399">
                <a:solidFill>
                  <a:srgbClr val="EC994B"/>
                </a:solidFill>
                <a:latin typeface="Poppins Bold"/>
                <a:ea typeface="Poppins Bold"/>
                <a:cs typeface="Poppins Bold"/>
                <a:sym typeface="Poppins Bold"/>
              </a:rPr>
              <a:t>PROMOTERS </a:t>
            </a:r>
            <a:r>
              <a:rPr lang="en-US" b="true" sz="6399">
                <a:solidFill>
                  <a:srgbClr val="FADF46"/>
                </a:solidFill>
                <a:latin typeface="Poppins Bold"/>
                <a:ea typeface="Poppins Bold"/>
                <a:cs typeface="Poppins Bold"/>
                <a:sym typeface="Poppins Bold"/>
              </a:rPr>
              <a:t>BONUSES</a:t>
            </a:r>
          </a:p>
        </p:txBody>
      </p:sp>
      <p:sp>
        <p:nvSpPr>
          <p:cNvPr name="TextBox 18" id="18"/>
          <p:cNvSpPr txBox="true"/>
          <p:nvPr/>
        </p:nvSpPr>
        <p:spPr>
          <a:xfrm rot="0">
            <a:off x="6312973" y="2802578"/>
            <a:ext cx="11198033" cy="1047750"/>
          </a:xfrm>
          <a:prstGeom prst="rect">
            <a:avLst/>
          </a:prstGeom>
        </p:spPr>
        <p:txBody>
          <a:bodyPr anchor="t" rtlCol="false" tIns="0" lIns="0" bIns="0" rIns="0">
            <a:spAutoFit/>
          </a:bodyPr>
          <a:lstStyle/>
          <a:p>
            <a:pPr algn="just">
              <a:lnSpc>
                <a:spcPts val="4200"/>
              </a:lnSpc>
            </a:pPr>
            <a:r>
              <a:rPr lang="en-US" sz="3000">
                <a:solidFill>
                  <a:srgbClr val="F1EEE9"/>
                </a:solidFill>
                <a:latin typeface="PT Sans"/>
                <a:ea typeface="PT Sans"/>
                <a:cs typeface="PT Sans"/>
                <a:sym typeface="PT Sans"/>
              </a:rPr>
              <a:t>Existing and active customers who introduce new customers, as well as their affiliated group, are entitled to receive "Promoter's Bonuses.</a:t>
            </a:r>
          </a:p>
        </p:txBody>
      </p:sp>
      <p:sp>
        <p:nvSpPr>
          <p:cNvPr name="TextBox 19" id="19"/>
          <p:cNvSpPr txBox="true"/>
          <p:nvPr/>
        </p:nvSpPr>
        <p:spPr>
          <a:xfrm rot="0">
            <a:off x="6312973" y="4152235"/>
            <a:ext cx="5876153" cy="701038"/>
          </a:xfrm>
          <a:prstGeom prst="rect">
            <a:avLst/>
          </a:prstGeom>
        </p:spPr>
        <p:txBody>
          <a:bodyPr anchor="t" rtlCol="false" tIns="0" lIns="0" bIns="0" rIns="0">
            <a:spAutoFit/>
          </a:bodyPr>
          <a:lstStyle/>
          <a:p>
            <a:pPr algn="l">
              <a:lnSpc>
                <a:spcPts val="5460"/>
              </a:lnSpc>
            </a:pPr>
            <a:r>
              <a:rPr lang="en-US" b="true" sz="3900">
                <a:solidFill>
                  <a:srgbClr val="FFFFFF"/>
                </a:solidFill>
                <a:latin typeface="Poppins Bold"/>
                <a:ea typeface="Poppins Bold"/>
                <a:cs typeface="Poppins Bold"/>
                <a:sym typeface="Poppins Bold"/>
              </a:rPr>
              <a:t>FOR MINT </a:t>
            </a:r>
            <a:r>
              <a:rPr lang="en-US" b="true" sz="3900">
                <a:solidFill>
                  <a:srgbClr val="FFFFFF"/>
                </a:solidFill>
                <a:latin typeface="Poppins Bold"/>
                <a:ea typeface="Poppins Bold"/>
                <a:cs typeface="Poppins Bold"/>
                <a:sym typeface="Poppins Bold"/>
              </a:rPr>
              <a:t>PROMOTIONS </a:t>
            </a:r>
          </a:p>
        </p:txBody>
      </p:sp>
      <p:sp>
        <p:nvSpPr>
          <p:cNvPr name="TextBox 20" id="20"/>
          <p:cNvSpPr txBox="true"/>
          <p:nvPr/>
        </p:nvSpPr>
        <p:spPr>
          <a:xfrm rot="0">
            <a:off x="5969936" y="4900898"/>
            <a:ext cx="11541070" cy="2114550"/>
          </a:xfrm>
          <a:prstGeom prst="rect">
            <a:avLst/>
          </a:prstGeom>
        </p:spPr>
        <p:txBody>
          <a:bodyPr anchor="t" rtlCol="false" tIns="0" lIns="0" bIns="0" rIns="0">
            <a:spAutoFit/>
          </a:bodyPr>
          <a:lstStyle/>
          <a:p>
            <a:pPr algn="just" marL="647700" indent="-323850" lvl="1">
              <a:lnSpc>
                <a:spcPts val="4200"/>
              </a:lnSpc>
              <a:buFont typeface="Arial"/>
              <a:buChar char="•"/>
            </a:pPr>
            <a:r>
              <a:rPr lang="en-US" sz="3000">
                <a:solidFill>
                  <a:srgbClr val="F1EEE9"/>
                </a:solidFill>
                <a:latin typeface="PT Sans"/>
                <a:ea typeface="PT Sans"/>
                <a:cs typeface="PT Sans"/>
                <a:sym typeface="PT Sans"/>
              </a:rPr>
              <a:t>​Sales Bonus: 10% of each Mint Purchasing Amount of a Privilage Customer.</a:t>
            </a:r>
          </a:p>
          <a:p>
            <a:pPr algn="just" marL="647700" indent="-323850" lvl="1">
              <a:lnSpc>
                <a:spcPts val="4200"/>
              </a:lnSpc>
              <a:buFont typeface="Arial"/>
              <a:buChar char="•"/>
            </a:pPr>
            <a:r>
              <a:rPr lang="en-US" sz="3000">
                <a:solidFill>
                  <a:srgbClr val="F1EEE9"/>
                </a:solidFill>
                <a:latin typeface="PT Sans"/>
                <a:ea typeface="PT Sans"/>
                <a:cs typeface="PT Sans"/>
                <a:sym typeface="PT Sans"/>
              </a:rPr>
              <a:t>​Team Bonus: Bonus based on accumulated Golden Points (GP) from individual or group affiliate sales.</a:t>
            </a:r>
          </a:p>
        </p:txBody>
      </p:sp>
      <p:sp>
        <p:nvSpPr>
          <p:cNvPr name="TextBox 21" id="21"/>
          <p:cNvSpPr txBox="true"/>
          <p:nvPr/>
        </p:nvSpPr>
        <p:spPr>
          <a:xfrm rot="0">
            <a:off x="6415537" y="7201732"/>
            <a:ext cx="11451909" cy="830855"/>
          </a:xfrm>
          <a:prstGeom prst="rect">
            <a:avLst/>
          </a:prstGeom>
        </p:spPr>
        <p:txBody>
          <a:bodyPr anchor="t" rtlCol="false" tIns="0" lIns="0" bIns="0" rIns="0">
            <a:spAutoFit/>
          </a:bodyPr>
          <a:lstStyle/>
          <a:p>
            <a:pPr algn="l">
              <a:lnSpc>
                <a:spcPts val="2800"/>
              </a:lnSpc>
              <a:spcBef>
                <a:spcPct val="0"/>
              </a:spcBef>
            </a:pPr>
            <a:r>
              <a:rPr lang="en-US" sz="2000">
                <a:solidFill>
                  <a:srgbClr val="000000"/>
                </a:solidFill>
                <a:latin typeface="Poppins"/>
                <a:ea typeface="Poppins"/>
                <a:cs typeface="Poppins"/>
                <a:sym typeface="Poppins"/>
              </a:rPr>
              <a:t>• ​The Daily Limit of Team Sales bonus of an individual will be based on the Mint purchase.</a:t>
            </a:r>
          </a:p>
          <a:p>
            <a:pPr algn="l">
              <a:lnSpc>
                <a:spcPts val="980"/>
              </a:lnSpc>
              <a:spcBef>
                <a:spcPct val="0"/>
              </a:spcBef>
            </a:pPr>
          </a:p>
          <a:p>
            <a:pPr algn="l">
              <a:lnSpc>
                <a:spcPts val="2800"/>
              </a:lnSpc>
              <a:spcBef>
                <a:spcPct val="0"/>
              </a:spcBef>
            </a:pPr>
            <a:r>
              <a:rPr lang="en-US" sz="2000">
                <a:solidFill>
                  <a:srgbClr val="000000"/>
                </a:solidFill>
                <a:latin typeface="Poppins"/>
                <a:ea typeface="Poppins"/>
                <a:cs typeface="Poppins"/>
                <a:sym typeface="Poppins"/>
              </a:rPr>
              <a:t>• ​The Team Sales bonus limit can be increased by increasing the Mint purchase.</a:t>
            </a:r>
          </a:p>
        </p:txBody>
      </p:sp>
      <p:grpSp>
        <p:nvGrpSpPr>
          <p:cNvPr name="Group 22" id="22"/>
          <p:cNvGrpSpPr/>
          <p:nvPr/>
        </p:nvGrpSpPr>
        <p:grpSpPr>
          <a:xfrm rot="0">
            <a:off x="6388239" y="8587433"/>
            <a:ext cx="11451241" cy="437881"/>
            <a:chOff x="0" y="0"/>
            <a:chExt cx="15268321" cy="583842"/>
          </a:xfrm>
        </p:grpSpPr>
        <p:grpSp>
          <p:nvGrpSpPr>
            <p:cNvPr name="Group 23" id="23"/>
            <p:cNvGrpSpPr/>
            <p:nvPr/>
          </p:nvGrpSpPr>
          <p:grpSpPr>
            <a:xfrm rot="0">
              <a:off x="0" y="0"/>
              <a:ext cx="15268321" cy="583842"/>
              <a:chOff x="0" y="0"/>
              <a:chExt cx="3015965" cy="115327"/>
            </a:xfrm>
          </p:grpSpPr>
          <p:sp>
            <p:nvSpPr>
              <p:cNvPr name="Freeform 24" id="24"/>
              <p:cNvSpPr/>
              <p:nvPr/>
            </p:nvSpPr>
            <p:spPr>
              <a:xfrm flipH="false" flipV="false" rot="0">
                <a:off x="0" y="0"/>
                <a:ext cx="3015965" cy="115327"/>
              </a:xfrm>
              <a:custGeom>
                <a:avLst/>
                <a:gdLst/>
                <a:ahLst/>
                <a:cxnLst/>
                <a:rect r="r" b="b" t="t" l="l"/>
                <a:pathLst>
                  <a:path h="115327" w="3015965">
                    <a:moveTo>
                      <a:pt x="0" y="0"/>
                    </a:moveTo>
                    <a:lnTo>
                      <a:pt x="3015965" y="0"/>
                    </a:lnTo>
                    <a:lnTo>
                      <a:pt x="3015965" y="115327"/>
                    </a:lnTo>
                    <a:lnTo>
                      <a:pt x="0" y="115327"/>
                    </a:lnTo>
                    <a:close/>
                  </a:path>
                </a:pathLst>
              </a:custGeom>
              <a:solidFill>
                <a:srgbClr val="000000">
                  <a:alpha val="0"/>
                </a:srgbClr>
              </a:solidFill>
              <a:ln w="38100" cap="sq">
                <a:solidFill>
                  <a:srgbClr val="B98512"/>
                </a:solidFill>
                <a:prstDash val="solid"/>
                <a:miter/>
              </a:ln>
            </p:spPr>
          </p:sp>
          <p:sp>
            <p:nvSpPr>
              <p:cNvPr name="TextBox 25" id="25"/>
              <p:cNvSpPr txBox="true"/>
              <p:nvPr/>
            </p:nvSpPr>
            <p:spPr>
              <a:xfrm>
                <a:off x="0" y="-95250"/>
                <a:ext cx="3015965" cy="210577"/>
              </a:xfrm>
              <a:prstGeom prst="rect">
                <a:avLst/>
              </a:prstGeom>
            </p:spPr>
            <p:txBody>
              <a:bodyPr anchor="ctr" rtlCol="false" tIns="50800" lIns="50800" bIns="50800" rIns="50800"/>
              <a:lstStyle/>
              <a:p>
                <a:pPr algn="ctr">
                  <a:lnSpc>
                    <a:spcPts val="3215"/>
                  </a:lnSpc>
                </a:pPr>
              </a:p>
            </p:txBody>
          </p:sp>
        </p:grpSp>
        <p:sp>
          <p:nvSpPr>
            <p:cNvPr name="TextBox 26" id="26"/>
            <p:cNvSpPr txBox="true"/>
            <p:nvPr/>
          </p:nvSpPr>
          <p:spPr>
            <a:xfrm rot="0">
              <a:off x="170122" y="75314"/>
              <a:ext cx="14590467" cy="352424"/>
            </a:xfrm>
            <a:prstGeom prst="rect">
              <a:avLst/>
            </a:prstGeom>
          </p:spPr>
          <p:txBody>
            <a:bodyPr anchor="t" rtlCol="false" tIns="0" lIns="0" bIns="0" rIns="0">
              <a:spAutoFit/>
            </a:bodyPr>
            <a:lstStyle/>
            <a:p>
              <a:pPr algn="ctr">
                <a:lnSpc>
                  <a:spcPts val="2100"/>
                </a:lnSpc>
                <a:spcBef>
                  <a:spcPct val="0"/>
                </a:spcBef>
              </a:pPr>
              <a:r>
                <a:rPr lang="en-US" sz="1500">
                  <a:solidFill>
                    <a:srgbClr val="FFFFFF"/>
                  </a:solidFill>
                  <a:latin typeface="Poppins"/>
                  <a:ea typeface="Poppins"/>
                  <a:cs typeface="Poppins"/>
                  <a:sym typeface="Poppins"/>
                </a:rPr>
                <a:t>₹6000 - ₹6000 Limit | ₹12000 - ₹12000 Limit | ₹24000 - ₹24000 Limit | ₹48000 - ₹48000 Limit |  ₹96000-₹96000 Limit</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show="false">
  <p:cSld>
    <p:bg>
      <p:bgPr>
        <a:solidFill>
          <a:srgbClr val="311302"/>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382" r="-8659" b="-6382"/>
            </a:stretch>
          </a:blipFill>
        </p:spPr>
      </p:sp>
      <p:sp>
        <p:nvSpPr>
          <p:cNvPr name="Freeform 3" id="3"/>
          <p:cNvSpPr/>
          <p:nvPr/>
        </p:nvSpPr>
        <p:spPr>
          <a:xfrm flipH="false" flipV="false" rot="0">
            <a:off x="1028700" y="159504"/>
            <a:ext cx="3461141" cy="10402063"/>
          </a:xfrm>
          <a:custGeom>
            <a:avLst/>
            <a:gdLst/>
            <a:ahLst/>
            <a:cxnLst/>
            <a:rect r="r" b="b" t="t" l="l"/>
            <a:pathLst>
              <a:path h="10402063" w="3461141">
                <a:moveTo>
                  <a:pt x="0" y="0"/>
                </a:moveTo>
                <a:lnTo>
                  <a:pt x="3461141" y="0"/>
                </a:lnTo>
                <a:lnTo>
                  <a:pt x="3461141" y="10402064"/>
                </a:lnTo>
                <a:lnTo>
                  <a:pt x="0" y="10402064"/>
                </a:lnTo>
                <a:lnTo>
                  <a:pt x="0" y="0"/>
                </a:lnTo>
                <a:close/>
              </a:path>
            </a:pathLst>
          </a:custGeom>
          <a:blipFill>
            <a:blip r:embed="rId3">
              <a:alphaModFix amt="14000"/>
            </a:blip>
            <a:stretch>
              <a:fillRect l="0" t="-2112" r="-228659" b="0"/>
            </a:stretch>
          </a:blipFill>
        </p:spPr>
      </p:sp>
      <p:sp>
        <p:nvSpPr>
          <p:cNvPr name="Freeform 4" id="4"/>
          <p:cNvSpPr/>
          <p:nvPr/>
        </p:nvSpPr>
        <p:spPr>
          <a:xfrm flipH="false" flipV="false" rot="0">
            <a:off x="-191615" y="-436492"/>
            <a:ext cx="5901771" cy="11159984"/>
          </a:xfrm>
          <a:custGeom>
            <a:avLst/>
            <a:gdLst/>
            <a:ahLst/>
            <a:cxnLst/>
            <a:rect r="r" b="b" t="t" l="l"/>
            <a:pathLst>
              <a:path h="11159984" w="5901771">
                <a:moveTo>
                  <a:pt x="0" y="0"/>
                </a:moveTo>
                <a:lnTo>
                  <a:pt x="5901771" y="0"/>
                </a:lnTo>
                <a:lnTo>
                  <a:pt x="5901771" y="11159984"/>
                </a:lnTo>
                <a:lnTo>
                  <a:pt x="0" y="11159984"/>
                </a:lnTo>
                <a:lnTo>
                  <a:pt x="0" y="0"/>
                </a:lnTo>
                <a:close/>
              </a:path>
            </a:pathLst>
          </a:custGeom>
          <a:blipFill>
            <a:blip r:embed="rId4"/>
            <a:stretch>
              <a:fillRect l="-8020" t="0" r="0" b="0"/>
            </a:stretch>
          </a:blipFill>
          <a:ln w="95250" cap="sq">
            <a:solidFill>
              <a:srgbClr val="FFFFFF"/>
            </a:solidFill>
            <a:prstDash val="solid"/>
            <a:miter/>
          </a:ln>
        </p:spPr>
      </p:sp>
      <p:grpSp>
        <p:nvGrpSpPr>
          <p:cNvPr name="Group 5" id="5"/>
          <p:cNvGrpSpPr/>
          <p:nvPr/>
        </p:nvGrpSpPr>
        <p:grpSpPr>
          <a:xfrm rot="0">
            <a:off x="14579201" y="9431978"/>
            <a:ext cx="2680099" cy="582326"/>
            <a:chOff x="0" y="0"/>
            <a:chExt cx="3573465" cy="776435"/>
          </a:xfrm>
        </p:grpSpPr>
        <p:sp>
          <p:nvSpPr>
            <p:cNvPr name="Freeform 6" id="6"/>
            <p:cNvSpPr/>
            <p:nvPr/>
          </p:nvSpPr>
          <p:spPr>
            <a:xfrm flipH="false" flipV="false" rot="0">
              <a:off x="0" y="0"/>
              <a:ext cx="776435" cy="776435"/>
            </a:xfrm>
            <a:custGeom>
              <a:avLst/>
              <a:gdLst/>
              <a:ahLst/>
              <a:cxnLst/>
              <a:rect r="r" b="b" t="t" l="l"/>
              <a:pathLst>
                <a:path h="776435" w="776435">
                  <a:moveTo>
                    <a:pt x="0" y="0"/>
                  </a:moveTo>
                  <a:lnTo>
                    <a:pt x="776435" y="0"/>
                  </a:lnTo>
                  <a:lnTo>
                    <a:pt x="776435" y="776435"/>
                  </a:lnTo>
                  <a:lnTo>
                    <a:pt x="0" y="7764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856359" y="61025"/>
              <a:ext cx="2717106" cy="550873"/>
            </a:xfrm>
            <a:prstGeom prst="rect">
              <a:avLst/>
            </a:prstGeom>
          </p:spPr>
          <p:txBody>
            <a:bodyPr anchor="t" rtlCol="false" tIns="0" lIns="0" bIns="0" rIns="0">
              <a:spAutoFit/>
            </a:bodyPr>
            <a:lstStyle/>
            <a:p>
              <a:pPr algn="ctr">
                <a:lnSpc>
                  <a:spcPts val="3215"/>
                </a:lnSpc>
              </a:pPr>
              <a:r>
                <a:rPr lang="en-US" sz="2296">
                  <a:solidFill>
                    <a:srgbClr val="FFFFFF"/>
                  </a:solidFill>
                  <a:latin typeface="Arial MT Pro"/>
                  <a:ea typeface="Arial MT Pro"/>
                  <a:cs typeface="Arial MT Pro"/>
                  <a:sym typeface="Arial MT Pro"/>
                </a:rPr>
                <a:t>www.rrgold.biz</a:t>
              </a:r>
            </a:p>
          </p:txBody>
        </p:sp>
      </p:grpSp>
      <p:grpSp>
        <p:nvGrpSpPr>
          <p:cNvPr name="Group 8" id="8"/>
          <p:cNvGrpSpPr/>
          <p:nvPr/>
        </p:nvGrpSpPr>
        <p:grpSpPr>
          <a:xfrm rot="0">
            <a:off x="15217665" y="685825"/>
            <a:ext cx="2293341" cy="1366996"/>
            <a:chOff x="0" y="0"/>
            <a:chExt cx="3057788" cy="1822662"/>
          </a:xfrm>
        </p:grpSpPr>
        <p:sp>
          <p:nvSpPr>
            <p:cNvPr name="Freeform 9" id="9"/>
            <p:cNvSpPr/>
            <p:nvPr/>
          </p:nvSpPr>
          <p:spPr>
            <a:xfrm flipH="false" flipV="false" rot="0">
              <a:off x="939966" y="0"/>
              <a:ext cx="1177855" cy="1088138"/>
            </a:xfrm>
            <a:custGeom>
              <a:avLst/>
              <a:gdLst/>
              <a:ahLst/>
              <a:cxnLst/>
              <a:rect r="r" b="b" t="t" l="l"/>
              <a:pathLst>
                <a:path h="1088138" w="1177855">
                  <a:moveTo>
                    <a:pt x="0" y="0"/>
                  </a:moveTo>
                  <a:lnTo>
                    <a:pt x="1177856" y="0"/>
                  </a:lnTo>
                  <a:lnTo>
                    <a:pt x="1177856" y="1088138"/>
                  </a:lnTo>
                  <a:lnTo>
                    <a:pt x="0" y="1088138"/>
                  </a:lnTo>
                  <a:lnTo>
                    <a:pt x="0" y="0"/>
                  </a:lnTo>
                  <a:close/>
                </a:path>
              </a:pathLst>
            </a:custGeom>
            <a:blipFill>
              <a:blip r:embed="rId7">
                <a:alphaModFix amt="81000"/>
              </a:blip>
              <a:stretch>
                <a:fillRect l="0" t="0" r="0" b="-8245"/>
              </a:stretch>
            </a:blipFill>
          </p:spPr>
        </p:sp>
        <p:sp>
          <p:nvSpPr>
            <p:cNvPr name="TextBox 10" id="10"/>
            <p:cNvSpPr txBox="true"/>
            <p:nvPr/>
          </p:nvSpPr>
          <p:spPr>
            <a:xfrm rot="0">
              <a:off x="0" y="832093"/>
              <a:ext cx="1052683" cy="990569"/>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RR</a:t>
              </a:r>
            </a:p>
          </p:txBody>
        </p:sp>
        <p:sp>
          <p:nvSpPr>
            <p:cNvPr name="TextBox 11" id="11"/>
            <p:cNvSpPr txBox="true"/>
            <p:nvPr/>
          </p:nvSpPr>
          <p:spPr>
            <a:xfrm rot="0">
              <a:off x="1125861" y="832093"/>
              <a:ext cx="1931927" cy="990569"/>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GOLD</a:t>
              </a:r>
            </a:p>
          </p:txBody>
        </p:sp>
      </p:grpSp>
      <p:sp>
        <p:nvSpPr>
          <p:cNvPr name="Freeform 12" id="12"/>
          <p:cNvSpPr/>
          <p:nvPr/>
        </p:nvSpPr>
        <p:spPr>
          <a:xfrm flipH="false" flipV="false" rot="0">
            <a:off x="0" y="-146516"/>
            <a:ext cx="5539771" cy="10433516"/>
          </a:xfrm>
          <a:custGeom>
            <a:avLst/>
            <a:gdLst/>
            <a:ahLst/>
            <a:cxnLst/>
            <a:rect r="r" b="b" t="t" l="l"/>
            <a:pathLst>
              <a:path h="10433516" w="5539771">
                <a:moveTo>
                  <a:pt x="0" y="0"/>
                </a:moveTo>
                <a:lnTo>
                  <a:pt x="5539771" y="0"/>
                </a:lnTo>
                <a:lnTo>
                  <a:pt x="5539771" y="10433516"/>
                </a:lnTo>
                <a:lnTo>
                  <a:pt x="0" y="10433516"/>
                </a:lnTo>
                <a:lnTo>
                  <a:pt x="0" y="0"/>
                </a:lnTo>
                <a:close/>
              </a:path>
            </a:pathLst>
          </a:custGeom>
          <a:blipFill>
            <a:blip r:embed="rId8"/>
            <a:stretch>
              <a:fillRect l="0" t="0" r="-5976" b="0"/>
            </a:stretch>
          </a:blipFill>
        </p:spPr>
      </p:sp>
      <p:sp>
        <p:nvSpPr>
          <p:cNvPr name="Freeform 13" id="13"/>
          <p:cNvSpPr/>
          <p:nvPr/>
        </p:nvSpPr>
        <p:spPr>
          <a:xfrm flipH="false" flipV="false" rot="0">
            <a:off x="-362000" y="-2555048"/>
            <a:ext cx="6072157" cy="13908258"/>
          </a:xfrm>
          <a:custGeom>
            <a:avLst/>
            <a:gdLst/>
            <a:ahLst/>
            <a:cxnLst/>
            <a:rect r="r" b="b" t="t" l="l"/>
            <a:pathLst>
              <a:path h="13908258" w="6072157">
                <a:moveTo>
                  <a:pt x="0" y="0"/>
                </a:moveTo>
                <a:lnTo>
                  <a:pt x="6072156" y="0"/>
                </a:lnTo>
                <a:lnTo>
                  <a:pt x="6072156" y="13908258"/>
                </a:lnTo>
                <a:lnTo>
                  <a:pt x="0" y="13908258"/>
                </a:lnTo>
                <a:lnTo>
                  <a:pt x="0" y="0"/>
                </a:lnTo>
                <a:close/>
              </a:path>
            </a:pathLst>
          </a:custGeom>
          <a:blipFill>
            <a:blip r:embed="rId9"/>
            <a:stretch>
              <a:fillRect l="-65745" t="0" r="-63303" b="0"/>
            </a:stretch>
          </a:blipFill>
          <a:ln w="114300" cap="sq">
            <a:solidFill>
              <a:srgbClr val="FFFFFF"/>
            </a:solidFill>
            <a:prstDash val="solid"/>
            <a:miter/>
          </a:ln>
        </p:spPr>
      </p:sp>
      <p:sp>
        <p:nvSpPr>
          <p:cNvPr name="Freeform 14" id="14"/>
          <p:cNvSpPr/>
          <p:nvPr/>
        </p:nvSpPr>
        <p:spPr>
          <a:xfrm flipH="false" flipV="false" rot="0">
            <a:off x="-3985476" y="-2555048"/>
            <a:ext cx="9695632" cy="13759197"/>
          </a:xfrm>
          <a:custGeom>
            <a:avLst/>
            <a:gdLst/>
            <a:ahLst/>
            <a:cxnLst/>
            <a:rect r="r" b="b" t="t" l="l"/>
            <a:pathLst>
              <a:path h="13759197" w="9695632">
                <a:moveTo>
                  <a:pt x="0" y="0"/>
                </a:moveTo>
                <a:lnTo>
                  <a:pt x="9695632" y="0"/>
                </a:lnTo>
                <a:lnTo>
                  <a:pt x="9695632" y="13759197"/>
                </a:lnTo>
                <a:lnTo>
                  <a:pt x="0" y="13759197"/>
                </a:lnTo>
                <a:lnTo>
                  <a:pt x="0" y="0"/>
                </a:lnTo>
                <a:close/>
              </a:path>
            </a:pathLst>
          </a:custGeom>
          <a:blipFill>
            <a:blip r:embed="rId10"/>
            <a:stretch>
              <a:fillRect l="0" t="0" r="-41911" b="0"/>
            </a:stretch>
          </a:blipFill>
          <a:ln w="95250" cap="sq">
            <a:solidFill>
              <a:srgbClr val="FFFFFF"/>
            </a:solidFill>
            <a:prstDash val="solid"/>
            <a:miter/>
          </a:ln>
        </p:spPr>
      </p:sp>
      <p:sp>
        <p:nvSpPr>
          <p:cNvPr name="TextBox 15" id="15"/>
          <p:cNvSpPr txBox="true"/>
          <p:nvPr/>
        </p:nvSpPr>
        <p:spPr>
          <a:xfrm rot="0">
            <a:off x="6312973" y="1938521"/>
            <a:ext cx="8904692" cy="701038"/>
          </a:xfrm>
          <a:prstGeom prst="rect">
            <a:avLst/>
          </a:prstGeom>
        </p:spPr>
        <p:txBody>
          <a:bodyPr anchor="t" rtlCol="false" tIns="0" lIns="0" bIns="0" rIns="0">
            <a:spAutoFit/>
          </a:bodyPr>
          <a:lstStyle/>
          <a:p>
            <a:pPr algn="l">
              <a:lnSpc>
                <a:spcPts val="5460"/>
              </a:lnSpc>
            </a:pPr>
            <a:r>
              <a:rPr lang="en-US" b="true" sz="3900">
                <a:solidFill>
                  <a:srgbClr val="FFFFFF"/>
                </a:solidFill>
                <a:latin typeface="Poppins Bold"/>
                <a:ea typeface="Poppins Bold"/>
                <a:cs typeface="Poppins Bold"/>
                <a:sym typeface="Poppins Bold"/>
              </a:rPr>
              <a:t>FOR MASTER &amp; MAXX </a:t>
            </a:r>
            <a:r>
              <a:rPr lang="en-US" b="true" sz="3900">
                <a:solidFill>
                  <a:srgbClr val="FFFFFF"/>
                </a:solidFill>
                <a:latin typeface="Poppins Bold"/>
                <a:ea typeface="Poppins Bold"/>
                <a:cs typeface="Poppins Bold"/>
                <a:sym typeface="Poppins Bold"/>
              </a:rPr>
              <a:t>PROMOTIONS</a:t>
            </a:r>
          </a:p>
        </p:txBody>
      </p:sp>
      <p:sp>
        <p:nvSpPr>
          <p:cNvPr name="TextBox 16" id="16"/>
          <p:cNvSpPr txBox="true"/>
          <p:nvPr/>
        </p:nvSpPr>
        <p:spPr>
          <a:xfrm rot="0">
            <a:off x="6312973" y="2955692"/>
            <a:ext cx="11198033" cy="1047750"/>
          </a:xfrm>
          <a:prstGeom prst="rect">
            <a:avLst/>
          </a:prstGeom>
        </p:spPr>
        <p:txBody>
          <a:bodyPr anchor="t" rtlCol="false" tIns="0" lIns="0" bIns="0" rIns="0">
            <a:spAutoFit/>
          </a:bodyPr>
          <a:lstStyle/>
          <a:p>
            <a:pPr algn="just">
              <a:lnSpc>
                <a:spcPts val="4200"/>
              </a:lnSpc>
            </a:pPr>
            <a:r>
              <a:rPr lang="en-US" sz="3000">
                <a:solidFill>
                  <a:srgbClr val="F1EEE9"/>
                </a:solidFill>
                <a:latin typeface="PT Sans"/>
                <a:ea typeface="PT Sans"/>
                <a:cs typeface="PT Sans"/>
                <a:sym typeface="PT Sans"/>
              </a:rPr>
              <a:t>Grade Bonus: Bonus according to Master &amp; Maxx purchases from group affiliate sales from each grades</a:t>
            </a:r>
          </a:p>
        </p:txBody>
      </p:sp>
      <p:grpSp>
        <p:nvGrpSpPr>
          <p:cNvPr name="Group 17" id="17"/>
          <p:cNvGrpSpPr/>
          <p:nvPr/>
        </p:nvGrpSpPr>
        <p:grpSpPr>
          <a:xfrm rot="0">
            <a:off x="5710156" y="4324550"/>
            <a:ext cx="7538024" cy="2805394"/>
            <a:chOff x="0" y="0"/>
            <a:chExt cx="10050699" cy="3740526"/>
          </a:xfrm>
        </p:grpSpPr>
        <p:sp>
          <p:nvSpPr>
            <p:cNvPr name="TextBox 19" id="19"/>
            <p:cNvSpPr txBox="true"/>
            <p:nvPr/>
          </p:nvSpPr>
          <p:spPr>
            <a:xfrm rot="0">
              <a:off x="1298056" y="163082"/>
              <a:ext cx="3345916" cy="529891"/>
            </a:xfrm>
            <a:prstGeom prst="rect">
              <a:avLst/>
            </a:prstGeom>
          </p:spPr>
          <p:txBody>
            <a:bodyPr anchor="t" rtlCol="false" tIns="0" lIns="0" bIns="0" rIns="0">
              <a:spAutoFit/>
            </a:bodyPr>
            <a:lstStyle/>
            <a:p>
              <a:pPr algn="ctr">
                <a:lnSpc>
                  <a:spcPts val="3257"/>
                </a:lnSpc>
                <a:spcBef>
                  <a:spcPct val="0"/>
                </a:spcBef>
              </a:pPr>
              <a:r>
                <a:rPr lang="en-US" b="true" sz="2326">
                  <a:solidFill>
                    <a:srgbClr val="6A3602"/>
                  </a:solidFill>
                  <a:latin typeface="Poppins Bold"/>
                  <a:ea typeface="Poppins Bold"/>
                  <a:cs typeface="Poppins Bold"/>
                  <a:sym typeface="Poppins Bold"/>
                </a:rPr>
                <a:t>1st Grade </a:t>
              </a:r>
            </a:p>
          </p:txBody>
        </p:sp>
        <p:sp>
          <p:nvSpPr>
            <p:cNvPr name="TextBox 20" id="20"/>
            <p:cNvSpPr txBox="true"/>
            <p:nvPr/>
          </p:nvSpPr>
          <p:spPr>
            <a:xfrm rot="0">
              <a:off x="1099865" y="1124429"/>
              <a:ext cx="3742298" cy="529891"/>
            </a:xfrm>
            <a:prstGeom prst="rect">
              <a:avLst/>
            </a:prstGeom>
          </p:spPr>
          <p:txBody>
            <a:bodyPr anchor="t" rtlCol="false" tIns="0" lIns="0" bIns="0" rIns="0">
              <a:spAutoFit/>
            </a:bodyPr>
            <a:lstStyle/>
            <a:p>
              <a:pPr algn="ctr">
                <a:lnSpc>
                  <a:spcPts val="3257"/>
                </a:lnSpc>
                <a:spcBef>
                  <a:spcPct val="0"/>
                </a:spcBef>
              </a:pPr>
              <a:r>
                <a:rPr lang="en-US" b="true" sz="2326">
                  <a:solidFill>
                    <a:srgbClr val="6A3602"/>
                  </a:solidFill>
                  <a:latin typeface="Poppins Bold"/>
                  <a:ea typeface="Poppins Bold"/>
                  <a:cs typeface="Poppins Bold"/>
                  <a:sym typeface="Poppins Bold"/>
                </a:rPr>
                <a:t>2nd </a:t>
              </a:r>
              <a:r>
                <a:rPr lang="en-US" b="true" sz="2326">
                  <a:solidFill>
                    <a:srgbClr val="6A3602"/>
                  </a:solidFill>
                  <a:latin typeface="Poppins Bold"/>
                  <a:ea typeface="Poppins Bold"/>
                  <a:cs typeface="Poppins Bold"/>
                  <a:sym typeface="Poppins Bold"/>
                </a:rPr>
                <a:t>Grade </a:t>
              </a:r>
            </a:p>
          </p:txBody>
        </p:sp>
        <p:sp>
          <p:nvSpPr>
            <p:cNvPr name="TextBox 21" id="21"/>
            <p:cNvSpPr txBox="true"/>
            <p:nvPr/>
          </p:nvSpPr>
          <p:spPr>
            <a:xfrm rot="0">
              <a:off x="1171822" y="2085776"/>
              <a:ext cx="3598384" cy="529891"/>
            </a:xfrm>
            <a:prstGeom prst="rect">
              <a:avLst/>
            </a:prstGeom>
          </p:spPr>
          <p:txBody>
            <a:bodyPr anchor="t" rtlCol="false" tIns="0" lIns="0" bIns="0" rIns="0">
              <a:spAutoFit/>
            </a:bodyPr>
            <a:lstStyle/>
            <a:p>
              <a:pPr algn="ctr">
                <a:lnSpc>
                  <a:spcPts val="3257"/>
                </a:lnSpc>
                <a:spcBef>
                  <a:spcPct val="0"/>
                </a:spcBef>
              </a:pPr>
              <a:r>
                <a:rPr lang="en-US" b="true" sz="2326">
                  <a:solidFill>
                    <a:srgbClr val="6A3602"/>
                  </a:solidFill>
                  <a:latin typeface="Poppins Bold"/>
                  <a:ea typeface="Poppins Bold"/>
                  <a:cs typeface="Poppins Bold"/>
                  <a:sym typeface="Poppins Bold"/>
                </a:rPr>
                <a:t>3rd</a:t>
              </a:r>
              <a:r>
                <a:rPr lang="en-US" b="true" sz="2326">
                  <a:solidFill>
                    <a:srgbClr val="6A3602"/>
                  </a:solidFill>
                  <a:latin typeface="Poppins Bold"/>
                  <a:ea typeface="Poppins Bold"/>
                  <a:cs typeface="Poppins Bold"/>
                  <a:sym typeface="Poppins Bold"/>
                </a:rPr>
                <a:t> Grade </a:t>
              </a:r>
            </a:p>
          </p:txBody>
        </p:sp>
        <p:sp>
          <p:nvSpPr>
            <p:cNvPr name="TextBox 22" id="22"/>
            <p:cNvSpPr txBox="true"/>
            <p:nvPr/>
          </p:nvSpPr>
          <p:spPr>
            <a:xfrm rot="0">
              <a:off x="0" y="3047124"/>
              <a:ext cx="5942028" cy="529891"/>
            </a:xfrm>
            <a:prstGeom prst="rect">
              <a:avLst/>
            </a:prstGeom>
          </p:spPr>
          <p:txBody>
            <a:bodyPr anchor="t" rtlCol="false" tIns="0" lIns="0" bIns="0" rIns="0">
              <a:spAutoFit/>
            </a:bodyPr>
            <a:lstStyle/>
            <a:p>
              <a:pPr algn="ctr">
                <a:lnSpc>
                  <a:spcPts val="3257"/>
                </a:lnSpc>
                <a:spcBef>
                  <a:spcPct val="0"/>
                </a:spcBef>
              </a:pPr>
              <a:r>
                <a:rPr lang="en-US" b="true" sz="2326">
                  <a:solidFill>
                    <a:srgbClr val="6A3602"/>
                  </a:solidFill>
                  <a:latin typeface="Poppins Bold"/>
                  <a:ea typeface="Poppins Bold"/>
                  <a:cs typeface="Poppins Bold"/>
                  <a:sym typeface="Poppins Bold"/>
                </a:rPr>
                <a:t>4th to 8 th </a:t>
              </a:r>
              <a:r>
                <a:rPr lang="en-US" b="true" sz="2326">
                  <a:solidFill>
                    <a:srgbClr val="6A3602"/>
                  </a:solidFill>
                  <a:latin typeface="Poppins Bold"/>
                  <a:ea typeface="Poppins Bold"/>
                  <a:cs typeface="Poppins Bold"/>
                  <a:sym typeface="Poppins Bold"/>
                </a:rPr>
                <a:t>Grades </a:t>
              </a:r>
            </a:p>
          </p:txBody>
        </p:sp>
        <p:sp>
          <p:nvSpPr>
            <p:cNvPr name="TextBox 23" id="23"/>
            <p:cNvSpPr txBox="true"/>
            <p:nvPr/>
          </p:nvSpPr>
          <p:spPr>
            <a:xfrm rot="0">
              <a:off x="7877756" y="134722"/>
              <a:ext cx="858470" cy="529891"/>
            </a:xfrm>
            <a:prstGeom prst="rect">
              <a:avLst/>
            </a:prstGeom>
          </p:spPr>
          <p:txBody>
            <a:bodyPr anchor="t" rtlCol="false" tIns="0" lIns="0" bIns="0" rIns="0">
              <a:spAutoFit/>
            </a:bodyPr>
            <a:lstStyle/>
            <a:p>
              <a:pPr algn="ctr">
                <a:lnSpc>
                  <a:spcPts val="3257"/>
                </a:lnSpc>
                <a:spcBef>
                  <a:spcPct val="0"/>
                </a:spcBef>
              </a:pPr>
              <a:r>
                <a:rPr lang="en-US" b="true" sz="2326">
                  <a:solidFill>
                    <a:srgbClr val="6A3602"/>
                  </a:solidFill>
                  <a:latin typeface="Poppins Bold"/>
                  <a:ea typeface="Poppins Bold"/>
                  <a:cs typeface="Poppins Bold"/>
                  <a:sym typeface="Poppins Bold"/>
                </a:rPr>
                <a:t>10% </a:t>
              </a:r>
            </a:p>
          </p:txBody>
        </p:sp>
        <p:sp>
          <p:nvSpPr>
            <p:cNvPr name="TextBox 24" id="24"/>
            <p:cNvSpPr txBox="true"/>
            <p:nvPr/>
          </p:nvSpPr>
          <p:spPr>
            <a:xfrm rot="0">
              <a:off x="7877756" y="1096069"/>
              <a:ext cx="716388" cy="529891"/>
            </a:xfrm>
            <a:prstGeom prst="rect">
              <a:avLst/>
            </a:prstGeom>
          </p:spPr>
          <p:txBody>
            <a:bodyPr anchor="t" rtlCol="false" tIns="0" lIns="0" bIns="0" rIns="0">
              <a:spAutoFit/>
            </a:bodyPr>
            <a:lstStyle/>
            <a:p>
              <a:pPr algn="ctr">
                <a:lnSpc>
                  <a:spcPts val="3257"/>
                </a:lnSpc>
                <a:spcBef>
                  <a:spcPct val="0"/>
                </a:spcBef>
              </a:pPr>
              <a:r>
                <a:rPr lang="en-US" b="true" sz="2326">
                  <a:solidFill>
                    <a:srgbClr val="6A3602"/>
                  </a:solidFill>
                  <a:latin typeface="Poppins Bold"/>
                  <a:ea typeface="Poppins Bold"/>
                  <a:cs typeface="Poppins Bold"/>
                  <a:sym typeface="Poppins Bold"/>
                </a:rPr>
                <a:t>3% </a:t>
              </a:r>
            </a:p>
          </p:txBody>
        </p:sp>
        <p:sp>
          <p:nvSpPr>
            <p:cNvPr name="TextBox 25" id="25"/>
            <p:cNvSpPr txBox="true"/>
            <p:nvPr/>
          </p:nvSpPr>
          <p:spPr>
            <a:xfrm rot="0">
              <a:off x="7877756" y="2057416"/>
              <a:ext cx="716388" cy="529891"/>
            </a:xfrm>
            <a:prstGeom prst="rect">
              <a:avLst/>
            </a:prstGeom>
          </p:spPr>
          <p:txBody>
            <a:bodyPr anchor="t" rtlCol="false" tIns="0" lIns="0" bIns="0" rIns="0">
              <a:spAutoFit/>
            </a:bodyPr>
            <a:lstStyle/>
            <a:p>
              <a:pPr algn="ctr">
                <a:lnSpc>
                  <a:spcPts val="3257"/>
                </a:lnSpc>
                <a:spcBef>
                  <a:spcPct val="0"/>
                </a:spcBef>
              </a:pPr>
              <a:r>
                <a:rPr lang="en-US" b="true" sz="2326">
                  <a:solidFill>
                    <a:srgbClr val="6A3602"/>
                  </a:solidFill>
                  <a:latin typeface="Poppins Bold"/>
                  <a:ea typeface="Poppins Bold"/>
                  <a:cs typeface="Poppins Bold"/>
                  <a:sym typeface="Poppins Bold"/>
                </a:rPr>
                <a:t>2% </a:t>
              </a:r>
            </a:p>
          </p:txBody>
        </p:sp>
        <p:sp>
          <p:nvSpPr>
            <p:cNvPr name="TextBox 26" id="26"/>
            <p:cNvSpPr txBox="true"/>
            <p:nvPr/>
          </p:nvSpPr>
          <p:spPr>
            <a:xfrm rot="0">
              <a:off x="7877756" y="3018764"/>
              <a:ext cx="716388" cy="529891"/>
            </a:xfrm>
            <a:prstGeom prst="rect">
              <a:avLst/>
            </a:prstGeom>
          </p:spPr>
          <p:txBody>
            <a:bodyPr anchor="t" rtlCol="false" tIns="0" lIns="0" bIns="0" rIns="0">
              <a:spAutoFit/>
            </a:bodyPr>
            <a:lstStyle/>
            <a:p>
              <a:pPr algn="ctr">
                <a:lnSpc>
                  <a:spcPts val="3257"/>
                </a:lnSpc>
                <a:spcBef>
                  <a:spcPct val="0"/>
                </a:spcBef>
              </a:pPr>
              <a:r>
                <a:rPr lang="en-US" b="true" sz="2326">
                  <a:solidFill>
                    <a:srgbClr val="6A3602"/>
                  </a:solidFill>
                  <a:latin typeface="Poppins Bold"/>
                  <a:ea typeface="Poppins Bold"/>
                  <a:cs typeface="Poppins Bold"/>
                  <a:sym typeface="Poppins Bold"/>
                </a:rPr>
                <a:t>1% </a:t>
              </a:r>
            </a:p>
          </p:txBody>
        </p:sp>
      </p:grpSp>
      <p:graphicFrame>
        <p:nvGraphicFramePr>
          <p:cNvPr name="Table 18" id="18"/>
          <p:cNvGraphicFramePr>
            <a:graphicFrameLocks noGrp="true"/>
          </p:cNvGraphicFramePr>
          <p:nvPr/>
        </p:nvGraphicFramePr>
        <p:xfrm>
          <a:off x="599444" y="0"/>
          <a:ext cx="5380821" cy="2175564"/>
        </p:xfrm>
        <a:graphic>
          <a:graphicData uri="http://schemas.openxmlformats.org/drawingml/2006/table">
            <a:tbl>
              <a:tblPr/>
              <a:tblGrid>
                <a:gridCol w="3208537"/>
                <a:gridCol w="2172284"/>
              </a:tblGrid>
              <a:tr h="543891">
                <a:tc>
                  <a:txBody>
                    <a:bodyPr anchor="t" rtlCol="false"/>
                    <a:lstStyle/>
                    <a:p>
                      <a:pPr algn="ctr">
                        <a:lnSpc>
                          <a:spcPts val="1628"/>
                        </a:lnSpc>
                        <a:defRPr/>
                      </a:pPr>
                      <a:endParaRPr lang="en-US" sz="1100"/>
                    </a:p>
                  </a:txBody>
                  <a:tcPr marL="147731" marR="147731" marT="147731" marB="147731"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D699"/>
                    </a:solidFill>
                  </a:tcPr>
                </a:tc>
                <a:tc>
                  <a:txBody>
                    <a:bodyPr anchor="t" rtlCol="false"/>
                    <a:lstStyle/>
                    <a:p>
                      <a:pPr algn="ctr">
                        <a:lnSpc>
                          <a:spcPts val="1628"/>
                        </a:lnSpc>
                        <a:defRPr/>
                      </a:pPr>
                      <a:endParaRPr lang="en-US" sz="1100"/>
                    </a:p>
                  </a:txBody>
                  <a:tcPr marL="147731" marR="147731" marT="147731" marB="147731"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D699"/>
                    </a:solidFill>
                  </a:tcPr>
                </a:tc>
              </a:tr>
              <a:tr h="543891">
                <a:tc>
                  <a:txBody>
                    <a:bodyPr anchor="t" rtlCol="false"/>
                    <a:lstStyle/>
                    <a:p>
                      <a:pPr algn="ctr">
                        <a:lnSpc>
                          <a:spcPts val="1628"/>
                        </a:lnSpc>
                        <a:defRPr/>
                      </a:pPr>
                      <a:endParaRPr lang="en-US" sz="1100"/>
                    </a:p>
                  </a:txBody>
                  <a:tcPr marL="147731" marR="147731" marT="147731" marB="147731"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EBCD"/>
                    </a:solidFill>
                  </a:tcPr>
                </a:tc>
                <a:tc>
                  <a:txBody>
                    <a:bodyPr anchor="t" rtlCol="false"/>
                    <a:lstStyle/>
                    <a:p>
                      <a:pPr algn="ctr">
                        <a:lnSpc>
                          <a:spcPts val="1628"/>
                        </a:lnSpc>
                        <a:defRPr/>
                      </a:pPr>
                      <a:endParaRPr lang="en-US" sz="1100"/>
                    </a:p>
                  </a:txBody>
                  <a:tcPr marL="147731" marR="147731" marT="147731" marB="147731"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r>
              <a:tr h="543891">
                <a:tc>
                  <a:txBody>
                    <a:bodyPr anchor="t" rtlCol="false"/>
                    <a:lstStyle/>
                    <a:p>
                      <a:pPr algn="ctr">
                        <a:lnSpc>
                          <a:spcPts val="1628"/>
                        </a:lnSpc>
                        <a:defRPr/>
                      </a:pPr>
                      <a:endParaRPr lang="en-US" sz="1100"/>
                    </a:p>
                  </a:txBody>
                  <a:tcPr marL="147731" marR="147731" marT="147731" marB="147731"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EBCD"/>
                    </a:solidFill>
                  </a:tcPr>
                </a:tc>
                <a:tc>
                  <a:txBody>
                    <a:bodyPr anchor="t" rtlCol="false"/>
                    <a:lstStyle/>
                    <a:p>
                      <a:pPr algn="ctr">
                        <a:lnSpc>
                          <a:spcPts val="1628"/>
                        </a:lnSpc>
                        <a:defRPr/>
                      </a:pPr>
                      <a:endParaRPr lang="en-US" sz="1100"/>
                    </a:p>
                  </a:txBody>
                  <a:tcPr marL="147731" marR="147731" marT="147731" marB="147731"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r>
              <a:tr h="543891">
                <a:tc>
                  <a:txBody>
                    <a:bodyPr anchor="t" rtlCol="false"/>
                    <a:lstStyle/>
                    <a:p>
                      <a:pPr algn="ctr">
                        <a:lnSpc>
                          <a:spcPts val="1628"/>
                        </a:lnSpc>
                        <a:defRPr/>
                      </a:pPr>
                      <a:endParaRPr lang="en-US" sz="1100"/>
                    </a:p>
                  </a:txBody>
                  <a:tcPr marL="147731" marR="147731" marT="147731" marB="147731"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EBCD"/>
                    </a:solidFill>
                  </a:tcPr>
                </a:tc>
                <a:tc>
                  <a:txBody>
                    <a:bodyPr anchor="t" rtlCol="false"/>
                    <a:lstStyle/>
                    <a:p>
                      <a:pPr algn="ctr">
                        <a:lnSpc>
                          <a:spcPts val="1628"/>
                        </a:lnSpc>
                        <a:defRPr/>
                      </a:pPr>
                      <a:endParaRPr lang="en-US" sz="1100"/>
                    </a:p>
                  </a:txBody>
                  <a:tcPr marL="147731" marR="147731" marT="147731" marB="147731"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r>
            </a:tbl>
          </a:graphicData>
        </a:graphic>
      </p:graphicFrame>
      <p:sp>
        <p:nvSpPr>
          <p:cNvPr name="TextBox 27" id="27"/>
          <p:cNvSpPr txBox="true"/>
          <p:nvPr/>
        </p:nvSpPr>
        <p:spPr>
          <a:xfrm rot="0">
            <a:off x="6312973" y="7444270"/>
            <a:ext cx="11198033" cy="1047750"/>
          </a:xfrm>
          <a:prstGeom prst="rect">
            <a:avLst/>
          </a:prstGeom>
        </p:spPr>
        <p:txBody>
          <a:bodyPr anchor="t" rtlCol="false" tIns="0" lIns="0" bIns="0" rIns="0">
            <a:spAutoFit/>
          </a:bodyPr>
          <a:lstStyle/>
          <a:p>
            <a:pPr algn="just">
              <a:lnSpc>
                <a:spcPts val="4200"/>
              </a:lnSpc>
            </a:pPr>
            <a:r>
              <a:rPr lang="en-US" sz="3000">
                <a:solidFill>
                  <a:srgbClr val="F1EEE9"/>
                </a:solidFill>
                <a:latin typeface="PT Sans"/>
                <a:ea typeface="PT Sans"/>
                <a:cs typeface="PT Sans"/>
                <a:sym typeface="PT Sans"/>
              </a:rPr>
              <a:t>Extra 1% Bonus from 9th to 13th Grades , upon providing a minimum of 2 new customer referrals in Mint.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show="false">
  <p:cSld>
    <p:bg>
      <p:bgPr>
        <a:solidFill>
          <a:srgbClr val="311302"/>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382" r="-8659" b="-6382"/>
            </a:stretch>
          </a:blipFill>
        </p:spPr>
      </p:sp>
      <p:grpSp>
        <p:nvGrpSpPr>
          <p:cNvPr name="Group 3" id="3"/>
          <p:cNvGrpSpPr/>
          <p:nvPr/>
        </p:nvGrpSpPr>
        <p:grpSpPr>
          <a:xfrm rot="0">
            <a:off x="1028700" y="543935"/>
            <a:ext cx="2293341" cy="1366996"/>
            <a:chOff x="0" y="0"/>
            <a:chExt cx="3057788" cy="1822662"/>
          </a:xfrm>
        </p:grpSpPr>
        <p:sp>
          <p:nvSpPr>
            <p:cNvPr name="Freeform 4" id="4"/>
            <p:cNvSpPr/>
            <p:nvPr/>
          </p:nvSpPr>
          <p:spPr>
            <a:xfrm flipH="false" flipV="false" rot="0">
              <a:off x="939966" y="0"/>
              <a:ext cx="1177855" cy="1088138"/>
            </a:xfrm>
            <a:custGeom>
              <a:avLst/>
              <a:gdLst/>
              <a:ahLst/>
              <a:cxnLst/>
              <a:rect r="r" b="b" t="t" l="l"/>
              <a:pathLst>
                <a:path h="1088138" w="1177855">
                  <a:moveTo>
                    <a:pt x="0" y="0"/>
                  </a:moveTo>
                  <a:lnTo>
                    <a:pt x="1177856" y="0"/>
                  </a:lnTo>
                  <a:lnTo>
                    <a:pt x="1177856" y="1088138"/>
                  </a:lnTo>
                  <a:lnTo>
                    <a:pt x="0" y="1088138"/>
                  </a:lnTo>
                  <a:lnTo>
                    <a:pt x="0" y="0"/>
                  </a:lnTo>
                  <a:close/>
                </a:path>
              </a:pathLst>
            </a:custGeom>
            <a:blipFill>
              <a:blip r:embed="rId3">
                <a:alphaModFix amt="81000"/>
              </a:blip>
              <a:stretch>
                <a:fillRect l="0" t="0" r="0" b="-8245"/>
              </a:stretch>
            </a:blipFill>
          </p:spPr>
        </p:sp>
        <p:sp>
          <p:nvSpPr>
            <p:cNvPr name="TextBox 5" id="5"/>
            <p:cNvSpPr txBox="true"/>
            <p:nvPr/>
          </p:nvSpPr>
          <p:spPr>
            <a:xfrm rot="0">
              <a:off x="0" y="832093"/>
              <a:ext cx="1052683" cy="990569"/>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RR</a:t>
              </a:r>
            </a:p>
          </p:txBody>
        </p:sp>
        <p:sp>
          <p:nvSpPr>
            <p:cNvPr name="TextBox 6" id="6"/>
            <p:cNvSpPr txBox="true"/>
            <p:nvPr/>
          </p:nvSpPr>
          <p:spPr>
            <a:xfrm rot="0">
              <a:off x="1125861" y="832093"/>
              <a:ext cx="1931927" cy="990569"/>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GOLD</a:t>
              </a:r>
            </a:p>
          </p:txBody>
        </p:sp>
      </p:grpSp>
      <p:grpSp>
        <p:nvGrpSpPr>
          <p:cNvPr name="Group 7" id="7"/>
          <p:cNvGrpSpPr/>
          <p:nvPr/>
        </p:nvGrpSpPr>
        <p:grpSpPr>
          <a:xfrm rot="0">
            <a:off x="641942" y="9527244"/>
            <a:ext cx="2680099" cy="582326"/>
            <a:chOff x="0" y="0"/>
            <a:chExt cx="3573465" cy="776435"/>
          </a:xfrm>
        </p:grpSpPr>
        <p:sp>
          <p:nvSpPr>
            <p:cNvPr name="Freeform 8" id="8"/>
            <p:cNvSpPr/>
            <p:nvPr/>
          </p:nvSpPr>
          <p:spPr>
            <a:xfrm flipH="false" flipV="false" rot="0">
              <a:off x="0" y="0"/>
              <a:ext cx="776435" cy="776435"/>
            </a:xfrm>
            <a:custGeom>
              <a:avLst/>
              <a:gdLst/>
              <a:ahLst/>
              <a:cxnLst/>
              <a:rect r="r" b="b" t="t" l="l"/>
              <a:pathLst>
                <a:path h="776435" w="776435">
                  <a:moveTo>
                    <a:pt x="0" y="0"/>
                  </a:moveTo>
                  <a:lnTo>
                    <a:pt x="776435" y="0"/>
                  </a:lnTo>
                  <a:lnTo>
                    <a:pt x="776435" y="776435"/>
                  </a:lnTo>
                  <a:lnTo>
                    <a:pt x="0" y="7764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856359" y="61025"/>
              <a:ext cx="2717106" cy="550873"/>
            </a:xfrm>
            <a:prstGeom prst="rect">
              <a:avLst/>
            </a:prstGeom>
          </p:spPr>
          <p:txBody>
            <a:bodyPr anchor="t" rtlCol="false" tIns="0" lIns="0" bIns="0" rIns="0">
              <a:spAutoFit/>
            </a:bodyPr>
            <a:lstStyle/>
            <a:p>
              <a:pPr algn="ctr">
                <a:lnSpc>
                  <a:spcPts val="3215"/>
                </a:lnSpc>
              </a:pPr>
              <a:r>
                <a:rPr lang="en-US" sz="2296">
                  <a:solidFill>
                    <a:srgbClr val="FFFFFF"/>
                  </a:solidFill>
                  <a:latin typeface="Arial MT Pro"/>
                  <a:ea typeface="Arial MT Pro"/>
                  <a:cs typeface="Arial MT Pro"/>
                  <a:sym typeface="Arial MT Pro"/>
                </a:rPr>
                <a:t>www.rrgold.biz</a:t>
              </a:r>
            </a:p>
          </p:txBody>
        </p:sp>
      </p:grpSp>
      <p:sp>
        <p:nvSpPr>
          <p:cNvPr name="TextBox 10" id="10"/>
          <p:cNvSpPr txBox="true"/>
          <p:nvPr/>
        </p:nvSpPr>
        <p:spPr>
          <a:xfrm rot="0">
            <a:off x="3308476" y="1817137"/>
            <a:ext cx="11671049" cy="934719"/>
          </a:xfrm>
          <a:prstGeom prst="rect">
            <a:avLst/>
          </a:prstGeom>
        </p:spPr>
        <p:txBody>
          <a:bodyPr anchor="t" rtlCol="false" tIns="0" lIns="0" bIns="0" rIns="0">
            <a:spAutoFit/>
          </a:bodyPr>
          <a:lstStyle/>
          <a:p>
            <a:pPr algn="l">
              <a:lnSpc>
                <a:spcPts val="7280"/>
              </a:lnSpc>
            </a:pPr>
            <a:r>
              <a:rPr lang="en-US" b="true" sz="5200">
                <a:solidFill>
                  <a:srgbClr val="FFCA00"/>
                </a:solidFill>
                <a:latin typeface="Poppins Bold"/>
                <a:ea typeface="Poppins Bold"/>
                <a:cs typeface="Poppins Bold"/>
                <a:sym typeface="Poppins Bold"/>
              </a:rPr>
              <a:t>REPUTATIONS</a:t>
            </a:r>
            <a:r>
              <a:rPr lang="en-US" b="true" sz="5200">
                <a:solidFill>
                  <a:srgbClr val="EC994B"/>
                </a:solidFill>
                <a:latin typeface="Poppins Bold"/>
                <a:ea typeface="Poppins Bold"/>
                <a:cs typeface="Poppins Bold"/>
                <a:sym typeface="Poppins Bold"/>
              </a:rPr>
              <a:t> ,SALARY </a:t>
            </a:r>
            <a:r>
              <a:rPr lang="en-US" b="true" sz="5200">
                <a:solidFill>
                  <a:srgbClr val="FFCA00"/>
                </a:solidFill>
                <a:latin typeface="Poppins Bold"/>
                <a:ea typeface="Poppins Bold"/>
                <a:cs typeface="Poppins Bold"/>
                <a:sym typeface="Poppins Bold"/>
              </a:rPr>
              <a:t>&amp;</a:t>
            </a:r>
            <a:r>
              <a:rPr lang="en-US" b="true" sz="5200">
                <a:solidFill>
                  <a:srgbClr val="EC994B"/>
                </a:solidFill>
                <a:latin typeface="Poppins Bold"/>
                <a:ea typeface="Poppins Bold"/>
                <a:cs typeface="Poppins Bold"/>
                <a:sym typeface="Poppins Bold"/>
              </a:rPr>
              <a:t> </a:t>
            </a:r>
            <a:r>
              <a:rPr lang="en-US" b="true" sz="5200">
                <a:solidFill>
                  <a:srgbClr val="FFFFFF"/>
                </a:solidFill>
                <a:latin typeface="Poppins Bold"/>
                <a:ea typeface="Poppins Bold"/>
                <a:cs typeface="Poppins Bold"/>
                <a:sym typeface="Poppins Bold"/>
              </a:rPr>
              <a:t>REWARDS</a:t>
            </a:r>
          </a:p>
        </p:txBody>
      </p:sp>
      <p:graphicFrame>
        <p:nvGraphicFramePr>
          <p:cNvPr name="Table 11" id="11"/>
          <p:cNvGraphicFramePr>
            <a:graphicFrameLocks noGrp="true"/>
          </p:cNvGraphicFramePr>
          <p:nvPr/>
        </p:nvGraphicFramePr>
        <p:xfrm>
          <a:off x="1948165" y="3332881"/>
          <a:ext cx="14391669" cy="5925419"/>
        </p:xfrm>
        <a:graphic>
          <a:graphicData uri="http://schemas.openxmlformats.org/drawingml/2006/table">
            <a:tbl>
              <a:tblPr/>
              <a:tblGrid>
                <a:gridCol w="3923299"/>
                <a:gridCol w="4333944"/>
                <a:gridCol w="6134426"/>
              </a:tblGrid>
              <a:tr h="987570">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D699"/>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D699"/>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D699"/>
                    </a:solidFill>
                  </a:tcPr>
                </a:tc>
              </a:tr>
              <a:tr h="987570">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EBCD"/>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r>
              <a:tr h="987570">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EBCD"/>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r>
              <a:tr h="987570">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EBCD"/>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r>
              <a:tr h="987570">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EBCD"/>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r>
              <a:tr h="987570">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EBCD"/>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r>
            </a:tbl>
          </a:graphicData>
        </a:graphic>
      </p:graphicFrame>
      <p:sp>
        <p:nvSpPr>
          <p:cNvPr name="TextBox 12" id="12"/>
          <p:cNvSpPr txBox="true"/>
          <p:nvPr/>
        </p:nvSpPr>
        <p:spPr>
          <a:xfrm rot="0">
            <a:off x="2572550" y="3452886"/>
            <a:ext cx="2392233"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Reputations</a:t>
            </a:r>
          </a:p>
        </p:txBody>
      </p:sp>
      <p:sp>
        <p:nvSpPr>
          <p:cNvPr name="TextBox 13" id="13"/>
          <p:cNvSpPr txBox="true"/>
          <p:nvPr/>
        </p:nvSpPr>
        <p:spPr>
          <a:xfrm rot="0">
            <a:off x="6325938" y="3476698"/>
            <a:ext cx="3580508"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Team Sales Bonus</a:t>
            </a:r>
          </a:p>
        </p:txBody>
      </p:sp>
      <p:sp>
        <p:nvSpPr>
          <p:cNvPr name="TextBox 14" id="14"/>
          <p:cNvSpPr txBox="true"/>
          <p:nvPr/>
        </p:nvSpPr>
        <p:spPr>
          <a:xfrm rot="0">
            <a:off x="11650588" y="3456649"/>
            <a:ext cx="3463361"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Salary &amp; Rewards</a:t>
            </a:r>
          </a:p>
        </p:txBody>
      </p:sp>
      <p:sp>
        <p:nvSpPr>
          <p:cNvPr name="TextBox 15" id="15"/>
          <p:cNvSpPr txBox="true"/>
          <p:nvPr/>
        </p:nvSpPr>
        <p:spPr>
          <a:xfrm rot="0">
            <a:off x="2340745" y="4481586"/>
            <a:ext cx="2453680"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Gold P</a:t>
            </a:r>
            <a:r>
              <a:rPr lang="en-US" b="true" sz="3000">
                <a:solidFill>
                  <a:srgbClr val="311302"/>
                </a:solidFill>
                <a:latin typeface="Poppins Bold"/>
                <a:ea typeface="Poppins Bold"/>
                <a:cs typeface="Poppins Bold"/>
                <a:sym typeface="Poppins Bold"/>
              </a:rPr>
              <a:t>artner</a:t>
            </a:r>
          </a:p>
        </p:txBody>
      </p:sp>
      <p:sp>
        <p:nvSpPr>
          <p:cNvPr name="TextBox 16" id="16"/>
          <p:cNvSpPr txBox="true"/>
          <p:nvPr/>
        </p:nvSpPr>
        <p:spPr>
          <a:xfrm rot="0">
            <a:off x="2340745" y="5500761"/>
            <a:ext cx="2493665"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Gold Advisor</a:t>
            </a:r>
          </a:p>
        </p:txBody>
      </p:sp>
      <p:sp>
        <p:nvSpPr>
          <p:cNvPr name="TextBox 17" id="17"/>
          <p:cNvSpPr txBox="true"/>
          <p:nvPr/>
        </p:nvSpPr>
        <p:spPr>
          <a:xfrm rot="0">
            <a:off x="2340745" y="6510411"/>
            <a:ext cx="2624038"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Group Le</a:t>
            </a:r>
            <a:r>
              <a:rPr lang="en-US" b="true" sz="3000">
                <a:solidFill>
                  <a:srgbClr val="311302"/>
                </a:solidFill>
                <a:latin typeface="Poppins Bold"/>
                <a:ea typeface="Poppins Bold"/>
                <a:cs typeface="Poppins Bold"/>
                <a:sym typeface="Poppins Bold"/>
              </a:rPr>
              <a:t>ader</a:t>
            </a:r>
          </a:p>
        </p:txBody>
      </p:sp>
      <p:sp>
        <p:nvSpPr>
          <p:cNvPr name="TextBox 18" id="18"/>
          <p:cNvSpPr txBox="true"/>
          <p:nvPr/>
        </p:nvSpPr>
        <p:spPr>
          <a:xfrm rot="0">
            <a:off x="2340745" y="8534473"/>
            <a:ext cx="1780481"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M</a:t>
            </a:r>
            <a:r>
              <a:rPr lang="en-US" b="true" sz="3000">
                <a:solidFill>
                  <a:srgbClr val="311302"/>
                </a:solidFill>
                <a:latin typeface="Poppins Bold"/>
                <a:ea typeface="Poppins Bold"/>
                <a:cs typeface="Poppins Bold"/>
                <a:sym typeface="Poppins Bold"/>
              </a:rPr>
              <a:t>anager</a:t>
            </a:r>
          </a:p>
        </p:txBody>
      </p:sp>
      <p:sp>
        <p:nvSpPr>
          <p:cNvPr name="TextBox 19" id="19"/>
          <p:cNvSpPr txBox="true"/>
          <p:nvPr/>
        </p:nvSpPr>
        <p:spPr>
          <a:xfrm rot="0">
            <a:off x="2362227" y="7539111"/>
            <a:ext cx="1892498"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Executive</a:t>
            </a:r>
          </a:p>
        </p:txBody>
      </p:sp>
      <p:sp>
        <p:nvSpPr>
          <p:cNvPr name="TextBox 20" id="20"/>
          <p:cNvSpPr txBox="true"/>
          <p:nvPr/>
        </p:nvSpPr>
        <p:spPr>
          <a:xfrm rot="0">
            <a:off x="7371358" y="4486348"/>
            <a:ext cx="1573609"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₹30000</a:t>
            </a:r>
          </a:p>
        </p:txBody>
      </p:sp>
      <p:sp>
        <p:nvSpPr>
          <p:cNvPr name="TextBox 21" id="21"/>
          <p:cNvSpPr txBox="true"/>
          <p:nvPr/>
        </p:nvSpPr>
        <p:spPr>
          <a:xfrm rot="0">
            <a:off x="7371358" y="5505523"/>
            <a:ext cx="1489667"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₹60000</a:t>
            </a:r>
          </a:p>
        </p:txBody>
      </p:sp>
      <p:sp>
        <p:nvSpPr>
          <p:cNvPr name="TextBox 22" id="22"/>
          <p:cNvSpPr txBox="true"/>
          <p:nvPr/>
        </p:nvSpPr>
        <p:spPr>
          <a:xfrm rot="0">
            <a:off x="7371358" y="6515173"/>
            <a:ext cx="1661115"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₹120000</a:t>
            </a:r>
          </a:p>
        </p:txBody>
      </p:sp>
      <p:sp>
        <p:nvSpPr>
          <p:cNvPr name="TextBox 23" id="23"/>
          <p:cNvSpPr txBox="true"/>
          <p:nvPr/>
        </p:nvSpPr>
        <p:spPr>
          <a:xfrm rot="0">
            <a:off x="7371358" y="7524823"/>
            <a:ext cx="1772642"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₹240000</a:t>
            </a:r>
          </a:p>
        </p:txBody>
      </p:sp>
      <p:sp>
        <p:nvSpPr>
          <p:cNvPr name="TextBox 24" id="24"/>
          <p:cNvSpPr txBox="true"/>
          <p:nvPr/>
        </p:nvSpPr>
        <p:spPr>
          <a:xfrm rot="0">
            <a:off x="7371358" y="8534473"/>
            <a:ext cx="1772642"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₹480000</a:t>
            </a:r>
          </a:p>
        </p:txBody>
      </p:sp>
      <p:sp>
        <p:nvSpPr>
          <p:cNvPr name="TextBox 25" id="25"/>
          <p:cNvSpPr txBox="true"/>
          <p:nvPr/>
        </p:nvSpPr>
        <p:spPr>
          <a:xfrm rot="0">
            <a:off x="11018394" y="4495873"/>
            <a:ext cx="2363874"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RR Gold Bag</a:t>
            </a:r>
          </a:p>
        </p:txBody>
      </p:sp>
      <p:sp>
        <p:nvSpPr>
          <p:cNvPr name="TextBox 26" id="26"/>
          <p:cNvSpPr txBox="true"/>
          <p:nvPr/>
        </p:nvSpPr>
        <p:spPr>
          <a:xfrm rot="0">
            <a:off x="11018394" y="6519936"/>
            <a:ext cx="4991488"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₹20000 × 3 Months Salary</a:t>
            </a:r>
          </a:p>
        </p:txBody>
      </p:sp>
      <p:sp>
        <p:nvSpPr>
          <p:cNvPr name="TextBox 27" id="27"/>
          <p:cNvSpPr txBox="true"/>
          <p:nvPr/>
        </p:nvSpPr>
        <p:spPr>
          <a:xfrm rot="0">
            <a:off x="11018394" y="7524823"/>
            <a:ext cx="4991488"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₹30000 × 3 Months Salary   </a:t>
            </a:r>
          </a:p>
        </p:txBody>
      </p:sp>
      <p:sp>
        <p:nvSpPr>
          <p:cNvPr name="TextBox 28" id="28"/>
          <p:cNvSpPr txBox="true"/>
          <p:nvPr/>
        </p:nvSpPr>
        <p:spPr>
          <a:xfrm rot="0">
            <a:off x="11018394" y="8534473"/>
            <a:ext cx="5053315"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₹50000 × 3 Mo</a:t>
            </a:r>
            <a:r>
              <a:rPr lang="en-US" b="true" sz="3000">
                <a:solidFill>
                  <a:srgbClr val="311302"/>
                </a:solidFill>
                <a:latin typeface="Poppins Bold"/>
                <a:ea typeface="Poppins Bold"/>
                <a:cs typeface="Poppins Bold"/>
                <a:sym typeface="Poppins Bold"/>
              </a:rPr>
              <a:t>nths Salary</a:t>
            </a:r>
          </a:p>
        </p:txBody>
      </p:sp>
      <p:sp>
        <p:nvSpPr>
          <p:cNvPr name="Freeform 29" id="29"/>
          <p:cNvSpPr/>
          <p:nvPr/>
        </p:nvSpPr>
        <p:spPr>
          <a:xfrm flipH="false" flipV="false" rot="0">
            <a:off x="13332290" y="-4687226"/>
            <a:ext cx="8305101" cy="8229600"/>
          </a:xfrm>
          <a:custGeom>
            <a:avLst/>
            <a:gdLst/>
            <a:ahLst/>
            <a:cxnLst/>
            <a:rect r="r" b="b" t="t" l="l"/>
            <a:pathLst>
              <a:path h="8229600" w="8305101">
                <a:moveTo>
                  <a:pt x="0" y="0"/>
                </a:moveTo>
                <a:lnTo>
                  <a:pt x="8305101" y="0"/>
                </a:lnTo>
                <a:lnTo>
                  <a:pt x="8305101" y="8229600"/>
                </a:lnTo>
                <a:lnTo>
                  <a:pt x="0" y="8229600"/>
                </a:lnTo>
                <a:lnTo>
                  <a:pt x="0" y="0"/>
                </a:lnTo>
                <a:close/>
              </a:path>
            </a:pathLst>
          </a:custGeom>
          <a:blipFill>
            <a:blip r:embed="rId6"/>
            <a:stretch>
              <a:fillRect l="0" t="0" r="0" b="0"/>
            </a:stretch>
          </a:blipFill>
        </p:spPr>
      </p:sp>
      <p:sp>
        <p:nvSpPr>
          <p:cNvPr name="TextBox 30" id="30"/>
          <p:cNvSpPr txBox="true"/>
          <p:nvPr/>
        </p:nvSpPr>
        <p:spPr>
          <a:xfrm rot="0">
            <a:off x="11018394" y="5505523"/>
            <a:ext cx="2526657"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Smart Phone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show="false">
  <p:cSld>
    <p:bg>
      <p:bgPr>
        <a:solidFill>
          <a:srgbClr val="311302"/>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382" r="-8659" b="-6382"/>
            </a:stretch>
          </a:blipFill>
        </p:spPr>
      </p:sp>
      <p:grpSp>
        <p:nvGrpSpPr>
          <p:cNvPr name="Group 3" id="3"/>
          <p:cNvGrpSpPr/>
          <p:nvPr/>
        </p:nvGrpSpPr>
        <p:grpSpPr>
          <a:xfrm rot="0">
            <a:off x="1028700" y="543935"/>
            <a:ext cx="2293341" cy="1366996"/>
            <a:chOff x="0" y="0"/>
            <a:chExt cx="3057788" cy="1822662"/>
          </a:xfrm>
        </p:grpSpPr>
        <p:sp>
          <p:nvSpPr>
            <p:cNvPr name="Freeform 4" id="4"/>
            <p:cNvSpPr/>
            <p:nvPr/>
          </p:nvSpPr>
          <p:spPr>
            <a:xfrm flipH="false" flipV="false" rot="0">
              <a:off x="939966" y="0"/>
              <a:ext cx="1177855" cy="1088138"/>
            </a:xfrm>
            <a:custGeom>
              <a:avLst/>
              <a:gdLst/>
              <a:ahLst/>
              <a:cxnLst/>
              <a:rect r="r" b="b" t="t" l="l"/>
              <a:pathLst>
                <a:path h="1088138" w="1177855">
                  <a:moveTo>
                    <a:pt x="0" y="0"/>
                  </a:moveTo>
                  <a:lnTo>
                    <a:pt x="1177856" y="0"/>
                  </a:lnTo>
                  <a:lnTo>
                    <a:pt x="1177856" y="1088138"/>
                  </a:lnTo>
                  <a:lnTo>
                    <a:pt x="0" y="1088138"/>
                  </a:lnTo>
                  <a:lnTo>
                    <a:pt x="0" y="0"/>
                  </a:lnTo>
                  <a:close/>
                </a:path>
              </a:pathLst>
            </a:custGeom>
            <a:blipFill>
              <a:blip r:embed="rId3">
                <a:alphaModFix amt="81000"/>
              </a:blip>
              <a:stretch>
                <a:fillRect l="0" t="0" r="0" b="-8245"/>
              </a:stretch>
            </a:blipFill>
          </p:spPr>
        </p:sp>
        <p:sp>
          <p:nvSpPr>
            <p:cNvPr name="TextBox 5" id="5"/>
            <p:cNvSpPr txBox="true"/>
            <p:nvPr/>
          </p:nvSpPr>
          <p:spPr>
            <a:xfrm rot="0">
              <a:off x="0" y="832093"/>
              <a:ext cx="1052683" cy="990569"/>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RR</a:t>
              </a:r>
            </a:p>
          </p:txBody>
        </p:sp>
        <p:sp>
          <p:nvSpPr>
            <p:cNvPr name="TextBox 6" id="6"/>
            <p:cNvSpPr txBox="true"/>
            <p:nvPr/>
          </p:nvSpPr>
          <p:spPr>
            <a:xfrm rot="0">
              <a:off x="1125861" y="832093"/>
              <a:ext cx="1931927" cy="990569"/>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GOLD</a:t>
              </a:r>
            </a:p>
          </p:txBody>
        </p:sp>
      </p:grpSp>
      <p:graphicFrame>
        <p:nvGraphicFramePr>
          <p:cNvPr name="Table 7" id="7"/>
          <p:cNvGraphicFramePr>
            <a:graphicFrameLocks noGrp="true"/>
          </p:cNvGraphicFramePr>
          <p:nvPr/>
        </p:nvGraphicFramePr>
        <p:xfrm>
          <a:off x="1995790" y="3094756"/>
          <a:ext cx="14391669" cy="5925419"/>
        </p:xfrm>
        <a:graphic>
          <a:graphicData uri="http://schemas.openxmlformats.org/drawingml/2006/table">
            <a:tbl>
              <a:tblPr/>
              <a:tblGrid>
                <a:gridCol w="4066366"/>
                <a:gridCol w="4395259"/>
                <a:gridCol w="5930044"/>
              </a:tblGrid>
              <a:tr h="987570">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D699"/>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D699"/>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D699"/>
                    </a:solidFill>
                  </a:tcPr>
                </a:tc>
              </a:tr>
              <a:tr h="987570">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EBCD"/>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r>
              <a:tr h="987570">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EBCD"/>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r>
              <a:tr h="987570">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EBCD"/>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r>
              <a:tr h="987570">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EBCD"/>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r>
              <a:tr h="987570">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EBCD"/>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r>
            </a:tbl>
          </a:graphicData>
        </a:graphic>
      </p:graphicFrame>
      <p:sp>
        <p:nvSpPr>
          <p:cNvPr name="Freeform 8" id="8"/>
          <p:cNvSpPr/>
          <p:nvPr/>
        </p:nvSpPr>
        <p:spPr>
          <a:xfrm flipH="false" flipV="false" rot="2700000">
            <a:off x="-4128795" y="2864295"/>
            <a:ext cx="6188954" cy="6132691"/>
          </a:xfrm>
          <a:custGeom>
            <a:avLst/>
            <a:gdLst/>
            <a:ahLst/>
            <a:cxnLst/>
            <a:rect r="r" b="b" t="t" l="l"/>
            <a:pathLst>
              <a:path h="6132691" w="6188954">
                <a:moveTo>
                  <a:pt x="0" y="0"/>
                </a:moveTo>
                <a:lnTo>
                  <a:pt x="6188954" y="0"/>
                </a:lnTo>
                <a:lnTo>
                  <a:pt x="6188954" y="6132691"/>
                </a:lnTo>
                <a:lnTo>
                  <a:pt x="0" y="6132691"/>
                </a:lnTo>
                <a:lnTo>
                  <a:pt x="0" y="0"/>
                </a:lnTo>
                <a:close/>
              </a:path>
            </a:pathLst>
          </a:custGeom>
          <a:blipFill>
            <a:blip r:embed="rId4"/>
            <a:stretch>
              <a:fillRect l="0" t="0" r="0" b="0"/>
            </a:stretch>
          </a:blipFill>
        </p:spPr>
      </p:sp>
      <p:sp>
        <p:nvSpPr>
          <p:cNvPr name="TextBox 9" id="9"/>
          <p:cNvSpPr txBox="true"/>
          <p:nvPr/>
        </p:nvSpPr>
        <p:spPr>
          <a:xfrm rot="0">
            <a:off x="2308256" y="4242961"/>
            <a:ext cx="2550121"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Amb</a:t>
            </a:r>
            <a:r>
              <a:rPr lang="en-US" b="true" sz="3000">
                <a:solidFill>
                  <a:srgbClr val="311302"/>
                </a:solidFill>
                <a:latin typeface="Poppins Bold"/>
                <a:ea typeface="Poppins Bold"/>
                <a:cs typeface="Poppins Bold"/>
                <a:sym typeface="Poppins Bold"/>
              </a:rPr>
              <a:t>assador</a:t>
            </a:r>
          </a:p>
        </p:txBody>
      </p:sp>
      <p:sp>
        <p:nvSpPr>
          <p:cNvPr name="TextBox 10" id="10"/>
          <p:cNvSpPr txBox="true"/>
          <p:nvPr/>
        </p:nvSpPr>
        <p:spPr>
          <a:xfrm rot="0">
            <a:off x="2308256" y="5260475"/>
            <a:ext cx="1578173"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Director</a:t>
            </a:r>
          </a:p>
        </p:txBody>
      </p:sp>
      <p:sp>
        <p:nvSpPr>
          <p:cNvPr name="TextBox 11" id="11"/>
          <p:cNvSpPr txBox="true"/>
          <p:nvPr/>
        </p:nvSpPr>
        <p:spPr>
          <a:xfrm rot="0">
            <a:off x="2308256" y="6271786"/>
            <a:ext cx="2663627"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Ruby Dir</a:t>
            </a:r>
            <a:r>
              <a:rPr lang="en-US" b="true" sz="3000">
                <a:solidFill>
                  <a:srgbClr val="311302"/>
                </a:solidFill>
                <a:latin typeface="Poppins Bold"/>
                <a:ea typeface="Poppins Bold"/>
                <a:cs typeface="Poppins Bold"/>
                <a:sym typeface="Poppins Bold"/>
              </a:rPr>
              <a:t>ector</a:t>
            </a:r>
          </a:p>
        </p:txBody>
      </p:sp>
      <p:sp>
        <p:nvSpPr>
          <p:cNvPr name="TextBox 12" id="12"/>
          <p:cNvSpPr txBox="true"/>
          <p:nvPr/>
        </p:nvSpPr>
        <p:spPr>
          <a:xfrm rot="0">
            <a:off x="2308256" y="7281436"/>
            <a:ext cx="3296047"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Emer</a:t>
            </a:r>
            <a:r>
              <a:rPr lang="en-US" b="true" sz="3000">
                <a:solidFill>
                  <a:srgbClr val="311302"/>
                </a:solidFill>
                <a:latin typeface="Poppins Bold"/>
                <a:ea typeface="Poppins Bold"/>
                <a:cs typeface="Poppins Bold"/>
                <a:sym typeface="Poppins Bold"/>
              </a:rPr>
              <a:t>ald Director</a:t>
            </a:r>
          </a:p>
        </p:txBody>
      </p:sp>
      <p:sp>
        <p:nvSpPr>
          <p:cNvPr name="TextBox 13" id="13"/>
          <p:cNvSpPr txBox="true"/>
          <p:nvPr/>
        </p:nvSpPr>
        <p:spPr>
          <a:xfrm rot="0">
            <a:off x="2308256" y="8293467"/>
            <a:ext cx="3177580"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Founder’s Circle</a:t>
            </a:r>
          </a:p>
        </p:txBody>
      </p:sp>
      <p:sp>
        <p:nvSpPr>
          <p:cNvPr name="TextBox 14" id="14"/>
          <p:cNvSpPr txBox="true"/>
          <p:nvPr/>
        </p:nvSpPr>
        <p:spPr>
          <a:xfrm rot="0">
            <a:off x="7480697" y="4242961"/>
            <a:ext cx="1698526"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₹960000</a:t>
            </a:r>
          </a:p>
        </p:txBody>
      </p:sp>
      <p:sp>
        <p:nvSpPr>
          <p:cNvPr name="TextBox 15" id="15"/>
          <p:cNvSpPr txBox="true"/>
          <p:nvPr/>
        </p:nvSpPr>
        <p:spPr>
          <a:xfrm rot="0">
            <a:off x="7480697" y="5260475"/>
            <a:ext cx="1816695"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₹1920000</a:t>
            </a:r>
          </a:p>
        </p:txBody>
      </p:sp>
      <p:sp>
        <p:nvSpPr>
          <p:cNvPr name="TextBox 16" id="16"/>
          <p:cNvSpPr txBox="true"/>
          <p:nvPr/>
        </p:nvSpPr>
        <p:spPr>
          <a:xfrm rot="0">
            <a:off x="7480697" y="6271786"/>
            <a:ext cx="1956891"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₹3840000</a:t>
            </a:r>
          </a:p>
        </p:txBody>
      </p:sp>
      <p:sp>
        <p:nvSpPr>
          <p:cNvPr name="TextBox 17" id="17"/>
          <p:cNvSpPr txBox="true"/>
          <p:nvPr/>
        </p:nvSpPr>
        <p:spPr>
          <a:xfrm rot="0">
            <a:off x="7480697" y="7281436"/>
            <a:ext cx="1914922"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₹7680000</a:t>
            </a:r>
          </a:p>
        </p:txBody>
      </p:sp>
      <p:sp>
        <p:nvSpPr>
          <p:cNvPr name="TextBox 18" id="18"/>
          <p:cNvSpPr txBox="true"/>
          <p:nvPr/>
        </p:nvSpPr>
        <p:spPr>
          <a:xfrm rot="0">
            <a:off x="7535366" y="8293467"/>
            <a:ext cx="2085677"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₹15360000</a:t>
            </a:r>
          </a:p>
        </p:txBody>
      </p:sp>
      <p:sp>
        <p:nvSpPr>
          <p:cNvPr name="TextBox 19" id="19"/>
          <p:cNvSpPr txBox="true"/>
          <p:nvPr/>
        </p:nvSpPr>
        <p:spPr>
          <a:xfrm rot="0">
            <a:off x="10925854" y="5260475"/>
            <a:ext cx="4430713"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House</a:t>
            </a:r>
            <a:r>
              <a:rPr lang="en-US" b="true" sz="3000">
                <a:solidFill>
                  <a:srgbClr val="311302"/>
                </a:solidFill>
                <a:latin typeface="Poppins Bold"/>
                <a:ea typeface="Poppins Bold"/>
                <a:cs typeface="Poppins Bold"/>
                <a:sym typeface="Poppins Bold"/>
              </a:rPr>
              <a:t> Fund – ₹500000</a:t>
            </a:r>
          </a:p>
        </p:txBody>
      </p:sp>
      <p:sp>
        <p:nvSpPr>
          <p:cNvPr name="TextBox 20" id="20"/>
          <p:cNvSpPr txBox="true"/>
          <p:nvPr/>
        </p:nvSpPr>
        <p:spPr>
          <a:xfrm rot="0">
            <a:off x="10925854" y="6270956"/>
            <a:ext cx="5225058"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₹200000 × 3 Months Salary</a:t>
            </a:r>
          </a:p>
        </p:txBody>
      </p:sp>
      <p:sp>
        <p:nvSpPr>
          <p:cNvPr name="TextBox 21" id="21"/>
          <p:cNvSpPr txBox="true"/>
          <p:nvPr/>
        </p:nvSpPr>
        <p:spPr>
          <a:xfrm rot="0">
            <a:off x="10925854" y="7280606"/>
            <a:ext cx="5267325"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₹500000 × 6 Months Salary</a:t>
            </a:r>
          </a:p>
        </p:txBody>
      </p:sp>
      <p:sp>
        <p:nvSpPr>
          <p:cNvPr name="TextBox 22" id="22"/>
          <p:cNvSpPr txBox="true"/>
          <p:nvPr/>
        </p:nvSpPr>
        <p:spPr>
          <a:xfrm rot="0">
            <a:off x="10925854" y="8290256"/>
            <a:ext cx="4525169"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1% Turnover × 3 Mo</a:t>
            </a:r>
            <a:r>
              <a:rPr lang="en-US" b="true" sz="3000">
                <a:solidFill>
                  <a:srgbClr val="311302"/>
                </a:solidFill>
                <a:latin typeface="Poppins Bold"/>
                <a:ea typeface="Poppins Bold"/>
                <a:cs typeface="Poppins Bold"/>
                <a:sym typeface="Poppins Bold"/>
              </a:rPr>
              <a:t>nths</a:t>
            </a:r>
          </a:p>
        </p:txBody>
      </p:sp>
      <p:grpSp>
        <p:nvGrpSpPr>
          <p:cNvPr name="Group 23" id="23"/>
          <p:cNvGrpSpPr/>
          <p:nvPr/>
        </p:nvGrpSpPr>
        <p:grpSpPr>
          <a:xfrm rot="0">
            <a:off x="671690" y="9363075"/>
            <a:ext cx="2680099" cy="582326"/>
            <a:chOff x="0" y="0"/>
            <a:chExt cx="3573465" cy="776435"/>
          </a:xfrm>
        </p:grpSpPr>
        <p:sp>
          <p:nvSpPr>
            <p:cNvPr name="Freeform 24" id="24"/>
            <p:cNvSpPr/>
            <p:nvPr/>
          </p:nvSpPr>
          <p:spPr>
            <a:xfrm flipH="false" flipV="false" rot="0">
              <a:off x="0" y="0"/>
              <a:ext cx="776435" cy="776435"/>
            </a:xfrm>
            <a:custGeom>
              <a:avLst/>
              <a:gdLst/>
              <a:ahLst/>
              <a:cxnLst/>
              <a:rect r="r" b="b" t="t" l="l"/>
              <a:pathLst>
                <a:path h="776435" w="776435">
                  <a:moveTo>
                    <a:pt x="0" y="0"/>
                  </a:moveTo>
                  <a:lnTo>
                    <a:pt x="776435" y="0"/>
                  </a:lnTo>
                  <a:lnTo>
                    <a:pt x="776435" y="776435"/>
                  </a:lnTo>
                  <a:lnTo>
                    <a:pt x="0" y="7764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5" id="25"/>
            <p:cNvSpPr txBox="true"/>
            <p:nvPr/>
          </p:nvSpPr>
          <p:spPr>
            <a:xfrm rot="0">
              <a:off x="856359" y="61025"/>
              <a:ext cx="2717106" cy="550873"/>
            </a:xfrm>
            <a:prstGeom prst="rect">
              <a:avLst/>
            </a:prstGeom>
          </p:spPr>
          <p:txBody>
            <a:bodyPr anchor="t" rtlCol="false" tIns="0" lIns="0" bIns="0" rIns="0">
              <a:spAutoFit/>
            </a:bodyPr>
            <a:lstStyle/>
            <a:p>
              <a:pPr algn="ctr">
                <a:lnSpc>
                  <a:spcPts val="3215"/>
                </a:lnSpc>
              </a:pPr>
              <a:r>
                <a:rPr lang="en-US" sz="2296">
                  <a:solidFill>
                    <a:srgbClr val="FFFFFF"/>
                  </a:solidFill>
                  <a:latin typeface="Arial MT Pro"/>
                  <a:ea typeface="Arial MT Pro"/>
                  <a:cs typeface="Arial MT Pro"/>
                  <a:sym typeface="Arial MT Pro"/>
                </a:rPr>
                <a:t>www.rrgold.bizz</a:t>
              </a:r>
            </a:p>
          </p:txBody>
        </p:sp>
      </p:grpSp>
      <p:sp>
        <p:nvSpPr>
          <p:cNvPr name="TextBox 26" id="26"/>
          <p:cNvSpPr txBox="true"/>
          <p:nvPr/>
        </p:nvSpPr>
        <p:spPr>
          <a:xfrm rot="0">
            <a:off x="10925854" y="4106268"/>
            <a:ext cx="3916099"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Car Fund – ₹200000</a:t>
            </a:r>
          </a:p>
        </p:txBody>
      </p:sp>
      <p:sp>
        <p:nvSpPr>
          <p:cNvPr name="TextBox 27" id="27"/>
          <p:cNvSpPr txBox="true"/>
          <p:nvPr/>
        </p:nvSpPr>
        <p:spPr>
          <a:xfrm rot="0">
            <a:off x="2758566" y="3247066"/>
            <a:ext cx="2392233"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Reputations</a:t>
            </a:r>
          </a:p>
        </p:txBody>
      </p:sp>
      <p:sp>
        <p:nvSpPr>
          <p:cNvPr name="TextBox 28" id="28"/>
          <p:cNvSpPr txBox="true"/>
          <p:nvPr/>
        </p:nvSpPr>
        <p:spPr>
          <a:xfrm rot="0">
            <a:off x="6411662" y="3267116"/>
            <a:ext cx="3580508"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Team Sales Bonus</a:t>
            </a:r>
          </a:p>
        </p:txBody>
      </p:sp>
      <p:sp>
        <p:nvSpPr>
          <p:cNvPr name="TextBox 29" id="29"/>
          <p:cNvSpPr txBox="true"/>
          <p:nvPr/>
        </p:nvSpPr>
        <p:spPr>
          <a:xfrm rot="0">
            <a:off x="11782458" y="3247066"/>
            <a:ext cx="3463361"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311302"/>
                </a:solidFill>
                <a:latin typeface="Poppins Bold"/>
                <a:ea typeface="Poppins Bold"/>
                <a:cs typeface="Poppins Bold"/>
                <a:sym typeface="Poppins Bold"/>
              </a:rPr>
              <a:t>Salary &amp; Rewards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311302"/>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382" r="-8659" b="-6382"/>
            </a:stretch>
          </a:blipFill>
        </p:spPr>
      </p:sp>
      <p:grpSp>
        <p:nvGrpSpPr>
          <p:cNvPr name="Group 3" id="3"/>
          <p:cNvGrpSpPr/>
          <p:nvPr/>
        </p:nvGrpSpPr>
        <p:grpSpPr>
          <a:xfrm rot="0">
            <a:off x="13623468" y="543935"/>
            <a:ext cx="3635832" cy="2167217"/>
            <a:chOff x="0" y="0"/>
            <a:chExt cx="4847777" cy="2889623"/>
          </a:xfrm>
        </p:grpSpPr>
        <p:sp>
          <p:nvSpPr>
            <p:cNvPr name="Freeform 4" id="4"/>
            <p:cNvSpPr/>
            <p:nvPr/>
          </p:nvSpPr>
          <p:spPr>
            <a:xfrm flipH="false" flipV="false" rot="0">
              <a:off x="1490210" y="0"/>
              <a:ext cx="1867356" cy="1725119"/>
            </a:xfrm>
            <a:custGeom>
              <a:avLst/>
              <a:gdLst/>
              <a:ahLst/>
              <a:cxnLst/>
              <a:rect r="r" b="b" t="t" l="l"/>
              <a:pathLst>
                <a:path h="1725119" w="1867356">
                  <a:moveTo>
                    <a:pt x="0" y="0"/>
                  </a:moveTo>
                  <a:lnTo>
                    <a:pt x="1867356" y="0"/>
                  </a:lnTo>
                  <a:lnTo>
                    <a:pt x="1867356" y="1725119"/>
                  </a:lnTo>
                  <a:lnTo>
                    <a:pt x="0" y="1725119"/>
                  </a:lnTo>
                  <a:lnTo>
                    <a:pt x="0" y="0"/>
                  </a:lnTo>
                  <a:close/>
                </a:path>
              </a:pathLst>
            </a:custGeom>
            <a:blipFill>
              <a:blip r:embed="rId3">
                <a:alphaModFix amt="81000"/>
              </a:blip>
              <a:stretch>
                <a:fillRect l="0" t="0" r="0" b="-8245"/>
              </a:stretch>
            </a:blipFill>
          </p:spPr>
        </p:sp>
        <p:sp>
          <p:nvSpPr>
            <p:cNvPr name="TextBox 5" id="5"/>
            <p:cNvSpPr txBox="true"/>
            <p:nvPr/>
          </p:nvSpPr>
          <p:spPr>
            <a:xfrm rot="0">
              <a:off x="0" y="1351948"/>
              <a:ext cx="1668909" cy="1537675"/>
            </a:xfrm>
            <a:prstGeom prst="rect">
              <a:avLst/>
            </a:prstGeom>
          </p:spPr>
          <p:txBody>
            <a:bodyPr anchor="t" rtlCol="false" tIns="0" lIns="0" bIns="0" rIns="0">
              <a:spAutoFit/>
            </a:bodyPr>
            <a:lstStyle/>
            <a:p>
              <a:pPr algn="ctr">
                <a:lnSpc>
                  <a:spcPts val="9682"/>
                </a:lnSpc>
              </a:pPr>
              <a:r>
                <a:rPr lang="en-US" sz="6916" spc="435">
                  <a:solidFill>
                    <a:srgbClr val="FFFFFF">
                      <a:alpha val="80784"/>
                    </a:srgbClr>
                  </a:solidFill>
                  <a:latin typeface="March"/>
                  <a:ea typeface="March"/>
                  <a:cs typeface="March"/>
                  <a:sym typeface="March"/>
                </a:rPr>
                <a:t>RR</a:t>
              </a:r>
            </a:p>
          </p:txBody>
        </p:sp>
        <p:sp>
          <p:nvSpPr>
            <p:cNvPr name="TextBox 6" id="6"/>
            <p:cNvSpPr txBox="true"/>
            <p:nvPr/>
          </p:nvSpPr>
          <p:spPr>
            <a:xfrm rot="0">
              <a:off x="1784925" y="1351948"/>
              <a:ext cx="3062851" cy="1537675"/>
            </a:xfrm>
            <a:prstGeom prst="rect">
              <a:avLst/>
            </a:prstGeom>
          </p:spPr>
          <p:txBody>
            <a:bodyPr anchor="t" rtlCol="false" tIns="0" lIns="0" bIns="0" rIns="0">
              <a:spAutoFit/>
            </a:bodyPr>
            <a:lstStyle/>
            <a:p>
              <a:pPr algn="ctr">
                <a:lnSpc>
                  <a:spcPts val="9682"/>
                </a:lnSpc>
              </a:pPr>
              <a:r>
                <a:rPr lang="en-US" sz="6916" spc="435">
                  <a:solidFill>
                    <a:srgbClr val="FFFFFF">
                      <a:alpha val="80784"/>
                    </a:srgbClr>
                  </a:solidFill>
                  <a:latin typeface="March"/>
                  <a:ea typeface="March"/>
                  <a:cs typeface="March"/>
                  <a:sym typeface="March"/>
                </a:rPr>
                <a:t>GOLD</a:t>
              </a:r>
            </a:p>
          </p:txBody>
        </p:sp>
      </p:grpSp>
      <p:grpSp>
        <p:nvGrpSpPr>
          <p:cNvPr name="Group 7" id="7"/>
          <p:cNvGrpSpPr/>
          <p:nvPr/>
        </p:nvGrpSpPr>
        <p:grpSpPr>
          <a:xfrm rot="0">
            <a:off x="14927859" y="9363075"/>
            <a:ext cx="2680099" cy="582326"/>
            <a:chOff x="0" y="0"/>
            <a:chExt cx="3573465" cy="776435"/>
          </a:xfrm>
        </p:grpSpPr>
        <p:sp>
          <p:nvSpPr>
            <p:cNvPr name="Freeform 8" id="8"/>
            <p:cNvSpPr/>
            <p:nvPr/>
          </p:nvSpPr>
          <p:spPr>
            <a:xfrm flipH="false" flipV="false" rot="0">
              <a:off x="0" y="0"/>
              <a:ext cx="776435" cy="776435"/>
            </a:xfrm>
            <a:custGeom>
              <a:avLst/>
              <a:gdLst/>
              <a:ahLst/>
              <a:cxnLst/>
              <a:rect r="r" b="b" t="t" l="l"/>
              <a:pathLst>
                <a:path h="776435" w="776435">
                  <a:moveTo>
                    <a:pt x="0" y="0"/>
                  </a:moveTo>
                  <a:lnTo>
                    <a:pt x="776435" y="0"/>
                  </a:lnTo>
                  <a:lnTo>
                    <a:pt x="776435" y="776435"/>
                  </a:lnTo>
                  <a:lnTo>
                    <a:pt x="0" y="7764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856359" y="61025"/>
              <a:ext cx="2717106" cy="550873"/>
            </a:xfrm>
            <a:prstGeom prst="rect">
              <a:avLst/>
            </a:prstGeom>
          </p:spPr>
          <p:txBody>
            <a:bodyPr anchor="t" rtlCol="false" tIns="0" lIns="0" bIns="0" rIns="0">
              <a:spAutoFit/>
            </a:bodyPr>
            <a:lstStyle/>
            <a:p>
              <a:pPr algn="ctr">
                <a:lnSpc>
                  <a:spcPts val="3215"/>
                </a:lnSpc>
              </a:pPr>
              <a:r>
                <a:rPr lang="en-US" sz="2296">
                  <a:solidFill>
                    <a:srgbClr val="FFFFFF"/>
                  </a:solidFill>
                  <a:latin typeface="Arial MT Pro"/>
                  <a:ea typeface="Arial MT Pro"/>
                  <a:cs typeface="Arial MT Pro"/>
                  <a:sym typeface="Arial MT Pro"/>
                </a:rPr>
                <a:t>www.rrgold.biz</a:t>
              </a:r>
            </a:p>
          </p:txBody>
        </p:sp>
      </p:grpSp>
      <p:sp>
        <p:nvSpPr>
          <p:cNvPr name="Freeform 10" id="10"/>
          <p:cNvSpPr/>
          <p:nvPr/>
        </p:nvSpPr>
        <p:spPr>
          <a:xfrm flipH="false" flipV="false" rot="0">
            <a:off x="-362554" y="-362554"/>
            <a:ext cx="9506554" cy="11132959"/>
          </a:xfrm>
          <a:custGeom>
            <a:avLst/>
            <a:gdLst/>
            <a:ahLst/>
            <a:cxnLst/>
            <a:rect r="r" b="b" t="t" l="l"/>
            <a:pathLst>
              <a:path h="11132959" w="9506554">
                <a:moveTo>
                  <a:pt x="0" y="0"/>
                </a:moveTo>
                <a:lnTo>
                  <a:pt x="9506554" y="0"/>
                </a:lnTo>
                <a:lnTo>
                  <a:pt x="9506554" y="11132959"/>
                </a:lnTo>
                <a:lnTo>
                  <a:pt x="0" y="11132959"/>
                </a:lnTo>
                <a:lnTo>
                  <a:pt x="0" y="0"/>
                </a:lnTo>
                <a:close/>
              </a:path>
            </a:pathLst>
          </a:custGeom>
          <a:blipFill>
            <a:blip r:embed="rId6"/>
            <a:stretch>
              <a:fillRect l="-13089" t="0" r="-4019" b="0"/>
            </a:stretch>
          </a:blipFill>
          <a:ln w="152400" cap="sq">
            <a:solidFill>
              <a:srgbClr val="FFFFFF"/>
            </a:solidFill>
            <a:prstDash val="solid"/>
            <a:miter/>
          </a:ln>
        </p:spPr>
      </p:sp>
      <p:sp>
        <p:nvSpPr>
          <p:cNvPr name="TextBox 11" id="11"/>
          <p:cNvSpPr txBox="true"/>
          <p:nvPr/>
        </p:nvSpPr>
        <p:spPr>
          <a:xfrm rot="0">
            <a:off x="9533420" y="3418292"/>
            <a:ext cx="10788877" cy="3498040"/>
          </a:xfrm>
          <a:prstGeom prst="rect">
            <a:avLst/>
          </a:prstGeom>
        </p:spPr>
        <p:txBody>
          <a:bodyPr anchor="t" rtlCol="false" tIns="0" lIns="0" bIns="0" rIns="0">
            <a:spAutoFit/>
          </a:bodyPr>
          <a:lstStyle/>
          <a:p>
            <a:pPr algn="l">
              <a:lnSpc>
                <a:spcPts val="8896"/>
              </a:lnSpc>
            </a:pPr>
            <a:r>
              <a:rPr lang="en-US" sz="8553" b="true">
                <a:solidFill>
                  <a:srgbClr val="FFFFFF"/>
                </a:solidFill>
                <a:latin typeface="Poppins Bold"/>
                <a:ea typeface="Poppins Bold"/>
                <a:cs typeface="Poppins Bold"/>
                <a:sym typeface="Poppins Bold"/>
              </a:rPr>
              <a:t>TRADITION </a:t>
            </a:r>
          </a:p>
          <a:p>
            <a:pPr algn="l">
              <a:lnSpc>
                <a:spcPts val="8896"/>
              </a:lnSpc>
            </a:pPr>
            <a:r>
              <a:rPr lang="en-US" sz="8553" b="true">
                <a:solidFill>
                  <a:srgbClr val="EC994B"/>
                </a:solidFill>
                <a:latin typeface="Poppins Bold"/>
                <a:ea typeface="Poppins Bold"/>
                <a:cs typeface="Poppins Bold"/>
                <a:sym typeface="Poppins Bold"/>
              </a:rPr>
              <a:t>MEETS</a:t>
            </a:r>
            <a:r>
              <a:rPr lang="en-US" sz="8553" b="true">
                <a:solidFill>
                  <a:srgbClr val="FFCA00"/>
                </a:solidFill>
                <a:latin typeface="Poppins Bold"/>
                <a:ea typeface="Poppins Bold"/>
                <a:cs typeface="Poppins Bold"/>
                <a:sym typeface="Poppins Bold"/>
              </a:rPr>
              <a:t> </a:t>
            </a:r>
          </a:p>
          <a:p>
            <a:pPr algn="l">
              <a:lnSpc>
                <a:spcPts val="8896"/>
              </a:lnSpc>
            </a:pPr>
            <a:r>
              <a:rPr lang="en-US" b="true" sz="8553">
                <a:solidFill>
                  <a:srgbClr val="FFCA00"/>
                </a:solidFill>
                <a:latin typeface="Poppins Bold"/>
                <a:ea typeface="Poppins Bold"/>
                <a:cs typeface="Poppins Bold"/>
                <a:sym typeface="Poppins Bold"/>
              </a:rPr>
              <a:t>INNOVATION</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15133C"/>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382" r="-8659" b="-6382"/>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4" id="4"/>
          <p:cNvGrpSpPr/>
          <p:nvPr/>
        </p:nvGrpSpPr>
        <p:grpSpPr>
          <a:xfrm rot="0">
            <a:off x="11157187" y="2564060"/>
            <a:ext cx="6342635" cy="3748794"/>
            <a:chOff x="0" y="0"/>
            <a:chExt cx="8456847" cy="4998393"/>
          </a:xfrm>
        </p:grpSpPr>
        <p:sp>
          <p:nvSpPr>
            <p:cNvPr name="Freeform 5" id="5"/>
            <p:cNvSpPr/>
            <p:nvPr/>
          </p:nvSpPr>
          <p:spPr>
            <a:xfrm flipH="false" flipV="false" rot="0">
              <a:off x="2577725" y="0"/>
              <a:ext cx="3230103" cy="2984065"/>
            </a:xfrm>
            <a:custGeom>
              <a:avLst/>
              <a:gdLst/>
              <a:ahLst/>
              <a:cxnLst/>
              <a:rect r="r" b="b" t="t" l="l"/>
              <a:pathLst>
                <a:path h="2984065" w="3230103">
                  <a:moveTo>
                    <a:pt x="0" y="0"/>
                  </a:moveTo>
                  <a:lnTo>
                    <a:pt x="3230103" y="0"/>
                  </a:lnTo>
                  <a:lnTo>
                    <a:pt x="3230103" y="2984065"/>
                  </a:lnTo>
                  <a:lnTo>
                    <a:pt x="0" y="2984065"/>
                  </a:lnTo>
                  <a:lnTo>
                    <a:pt x="0" y="0"/>
                  </a:lnTo>
                  <a:close/>
                </a:path>
              </a:pathLst>
            </a:custGeom>
            <a:blipFill>
              <a:blip r:embed="rId4"/>
              <a:stretch>
                <a:fillRect l="0" t="0" r="0" b="-8245"/>
              </a:stretch>
            </a:blipFill>
          </p:spPr>
        </p:sp>
        <p:sp>
          <p:nvSpPr>
            <p:cNvPr name="TextBox 6" id="6"/>
            <p:cNvSpPr txBox="true"/>
            <p:nvPr/>
          </p:nvSpPr>
          <p:spPr>
            <a:xfrm rot="0">
              <a:off x="0" y="2331104"/>
              <a:ext cx="2886835" cy="2667289"/>
            </a:xfrm>
            <a:prstGeom prst="rect">
              <a:avLst/>
            </a:prstGeom>
          </p:spPr>
          <p:txBody>
            <a:bodyPr anchor="t" rtlCol="false" tIns="0" lIns="0" bIns="0" rIns="0">
              <a:spAutoFit/>
            </a:bodyPr>
            <a:lstStyle/>
            <a:p>
              <a:pPr algn="ctr">
                <a:lnSpc>
                  <a:spcPts val="16748"/>
                </a:lnSpc>
              </a:pPr>
              <a:r>
                <a:rPr lang="en-US" sz="11963" spc="753">
                  <a:solidFill>
                    <a:srgbClr val="FFFFFF"/>
                  </a:solidFill>
                  <a:latin typeface="March"/>
                  <a:ea typeface="March"/>
                  <a:cs typeface="March"/>
                  <a:sym typeface="March"/>
                </a:rPr>
                <a:t>RR</a:t>
              </a:r>
            </a:p>
          </p:txBody>
        </p:sp>
        <p:sp>
          <p:nvSpPr>
            <p:cNvPr name="TextBox 7" id="7"/>
            <p:cNvSpPr txBox="true"/>
            <p:nvPr/>
          </p:nvSpPr>
          <p:spPr>
            <a:xfrm rot="0">
              <a:off x="3158809" y="2331104"/>
              <a:ext cx="5298038" cy="2667289"/>
            </a:xfrm>
            <a:prstGeom prst="rect">
              <a:avLst/>
            </a:prstGeom>
          </p:spPr>
          <p:txBody>
            <a:bodyPr anchor="t" rtlCol="false" tIns="0" lIns="0" bIns="0" rIns="0">
              <a:spAutoFit/>
            </a:bodyPr>
            <a:lstStyle/>
            <a:p>
              <a:pPr algn="ctr">
                <a:lnSpc>
                  <a:spcPts val="16748"/>
                </a:lnSpc>
              </a:pPr>
              <a:r>
                <a:rPr lang="en-US" sz="11963" spc="753">
                  <a:solidFill>
                    <a:srgbClr val="FFFFFF"/>
                  </a:solidFill>
                  <a:latin typeface="March"/>
                  <a:ea typeface="March"/>
                  <a:cs typeface="March"/>
                  <a:sym typeface="March"/>
                </a:rPr>
                <a:t>GOLD</a:t>
              </a:r>
            </a:p>
          </p:txBody>
        </p:sp>
      </p:grpSp>
      <p:sp>
        <p:nvSpPr>
          <p:cNvPr name="TextBox 8" id="8"/>
          <p:cNvSpPr txBox="true"/>
          <p:nvPr/>
        </p:nvSpPr>
        <p:spPr>
          <a:xfrm rot="0">
            <a:off x="8045127" y="9278477"/>
            <a:ext cx="2121892" cy="600075"/>
          </a:xfrm>
          <a:prstGeom prst="rect">
            <a:avLst/>
          </a:prstGeom>
        </p:spPr>
        <p:txBody>
          <a:bodyPr anchor="t" rtlCol="false" tIns="0" lIns="0" bIns="0" rIns="0">
            <a:spAutoFit/>
          </a:bodyPr>
          <a:lstStyle/>
          <a:p>
            <a:pPr algn="ctr">
              <a:lnSpc>
                <a:spcPts val="4200"/>
              </a:lnSpc>
              <a:spcBef>
                <a:spcPct val="0"/>
              </a:spcBef>
            </a:pPr>
            <a:r>
              <a:rPr lang="en-US" sz="3000">
                <a:solidFill>
                  <a:srgbClr val="FFFFFF"/>
                </a:solidFill>
                <a:latin typeface="Cooper Hewitt"/>
                <a:ea typeface="Cooper Hewitt"/>
                <a:cs typeface="Cooper Hewitt"/>
                <a:sym typeface="Cooper Hewitt"/>
              </a:rPr>
              <a:t>-     rrgold.biz-</a:t>
            </a:r>
          </a:p>
        </p:txBody>
      </p:sp>
      <p:sp>
        <p:nvSpPr>
          <p:cNvPr name="Freeform 9" id="9"/>
          <p:cNvSpPr/>
          <p:nvPr/>
        </p:nvSpPr>
        <p:spPr>
          <a:xfrm flipH="false" flipV="false" rot="0">
            <a:off x="8244376" y="9508540"/>
            <a:ext cx="282823" cy="282823"/>
          </a:xfrm>
          <a:custGeom>
            <a:avLst/>
            <a:gdLst/>
            <a:ahLst/>
            <a:cxnLst/>
            <a:rect r="r" b="b" t="t" l="l"/>
            <a:pathLst>
              <a:path h="282823" w="282823">
                <a:moveTo>
                  <a:pt x="0" y="0"/>
                </a:moveTo>
                <a:lnTo>
                  <a:pt x="282823" y="0"/>
                </a:lnTo>
                <a:lnTo>
                  <a:pt x="282823" y="282823"/>
                </a:lnTo>
                <a:lnTo>
                  <a:pt x="0" y="28282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11157187" y="7366495"/>
            <a:ext cx="549855" cy="549855"/>
          </a:xfrm>
          <a:custGeom>
            <a:avLst/>
            <a:gdLst/>
            <a:ahLst/>
            <a:cxnLst/>
            <a:rect r="r" b="b" t="t" l="l"/>
            <a:pathLst>
              <a:path h="549855" w="549855">
                <a:moveTo>
                  <a:pt x="0" y="0"/>
                </a:moveTo>
                <a:lnTo>
                  <a:pt x="549856" y="0"/>
                </a:lnTo>
                <a:lnTo>
                  <a:pt x="549856" y="549856"/>
                </a:lnTo>
                <a:lnTo>
                  <a:pt x="0" y="549856"/>
                </a:lnTo>
                <a:lnTo>
                  <a:pt x="0" y="0"/>
                </a:lnTo>
                <a:close/>
              </a:path>
            </a:pathLst>
          </a:custGeom>
          <a:blipFill>
            <a:blip r:embed="rId7"/>
            <a:stretch>
              <a:fillRect l="0" t="0" r="0" b="0"/>
            </a:stretch>
          </a:blipFill>
        </p:spPr>
      </p:sp>
      <p:sp>
        <p:nvSpPr>
          <p:cNvPr name="TextBox 11" id="11"/>
          <p:cNvSpPr txBox="true"/>
          <p:nvPr/>
        </p:nvSpPr>
        <p:spPr>
          <a:xfrm rot="0">
            <a:off x="11157187" y="6080330"/>
            <a:ext cx="6505401" cy="1099233"/>
          </a:xfrm>
          <a:prstGeom prst="rect">
            <a:avLst/>
          </a:prstGeom>
        </p:spPr>
        <p:txBody>
          <a:bodyPr anchor="t" rtlCol="false" tIns="0" lIns="0" bIns="0" rIns="0">
            <a:spAutoFit/>
          </a:bodyPr>
          <a:lstStyle/>
          <a:p>
            <a:pPr algn="l">
              <a:lnSpc>
                <a:spcPts val="2937"/>
              </a:lnSpc>
              <a:spcBef>
                <a:spcPct val="0"/>
              </a:spcBef>
            </a:pPr>
            <a:r>
              <a:rPr lang="en-US" sz="2098">
                <a:solidFill>
                  <a:srgbClr val="FFFFFF"/>
                </a:solidFill>
                <a:latin typeface="PT Sans"/>
                <a:ea typeface="PT Sans"/>
                <a:cs typeface="PT Sans"/>
                <a:sym typeface="PT Sans"/>
              </a:rPr>
              <a:t>Rajan Ravindran Gold Manufactures and Wholesalers LLP</a:t>
            </a:r>
          </a:p>
          <a:p>
            <a:pPr algn="l">
              <a:lnSpc>
                <a:spcPts val="2937"/>
              </a:lnSpc>
              <a:spcBef>
                <a:spcPct val="0"/>
              </a:spcBef>
            </a:pPr>
            <a:r>
              <a:rPr lang="en-US" sz="2098">
                <a:solidFill>
                  <a:srgbClr val="FFFFFF"/>
                </a:solidFill>
                <a:latin typeface="PT Sans"/>
                <a:ea typeface="PT Sans"/>
                <a:cs typeface="PT Sans"/>
                <a:sym typeface="PT Sans"/>
              </a:rPr>
              <a:t>32/1937 D5,BL Plaza, Near Anchumana Temple,Edappally, Ernakulam - Kerala - 682024</a:t>
            </a:r>
          </a:p>
        </p:txBody>
      </p:sp>
      <p:sp>
        <p:nvSpPr>
          <p:cNvPr name="TextBox 12" id="12"/>
          <p:cNvSpPr txBox="true"/>
          <p:nvPr/>
        </p:nvSpPr>
        <p:spPr>
          <a:xfrm rot="0">
            <a:off x="11788425" y="7444232"/>
            <a:ext cx="2621462" cy="356283"/>
          </a:xfrm>
          <a:prstGeom prst="rect">
            <a:avLst/>
          </a:prstGeom>
        </p:spPr>
        <p:txBody>
          <a:bodyPr anchor="t" rtlCol="false" tIns="0" lIns="0" bIns="0" rIns="0">
            <a:spAutoFit/>
          </a:bodyPr>
          <a:lstStyle/>
          <a:p>
            <a:pPr algn="l">
              <a:lnSpc>
                <a:spcPts val="2937"/>
              </a:lnSpc>
              <a:spcBef>
                <a:spcPct val="0"/>
              </a:spcBef>
            </a:pPr>
            <a:r>
              <a:rPr lang="en-US" sz="2098">
                <a:solidFill>
                  <a:srgbClr val="FFFFFF"/>
                </a:solidFill>
                <a:latin typeface="PT Sans"/>
                <a:ea typeface="PT Sans"/>
                <a:cs typeface="PT Sans"/>
                <a:sym typeface="PT Sans"/>
              </a:rPr>
              <a:t>rrgoldbiz@gmail.com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311302"/>
        </a:solidFill>
      </p:bgPr>
    </p:bg>
    <p:spTree>
      <p:nvGrpSpPr>
        <p:cNvPr id="1" name=""/>
        <p:cNvGrpSpPr/>
        <p:nvPr/>
      </p:nvGrpSpPr>
      <p:grpSpPr>
        <a:xfrm>
          <a:off x="0" y="0"/>
          <a:ext cx="0" cy="0"/>
          <a:chOff x="0" y="0"/>
          <a:chExt cx="0" cy="0"/>
        </a:xfrm>
      </p:grpSpPr>
      <p:sp>
        <p:nvSpPr>
          <p:cNvPr name="Freeform 2" id="2"/>
          <p:cNvSpPr/>
          <p:nvPr/>
        </p:nvSpPr>
        <p:spPr>
          <a:xfrm flipH="false" flipV="false" rot="0">
            <a:off x="2571750" y="-737015"/>
            <a:ext cx="20147376" cy="11761031"/>
          </a:xfrm>
          <a:custGeom>
            <a:avLst/>
            <a:gdLst/>
            <a:ahLst/>
            <a:cxnLst/>
            <a:rect r="r" b="b" t="t" l="l"/>
            <a:pathLst>
              <a:path h="11761031" w="20147376">
                <a:moveTo>
                  <a:pt x="0" y="0"/>
                </a:moveTo>
                <a:lnTo>
                  <a:pt x="20147376" y="0"/>
                </a:lnTo>
                <a:lnTo>
                  <a:pt x="20147376" y="11761030"/>
                </a:lnTo>
                <a:lnTo>
                  <a:pt x="0" y="11761030"/>
                </a:lnTo>
                <a:lnTo>
                  <a:pt x="0" y="0"/>
                </a:lnTo>
                <a:close/>
              </a:path>
            </a:pathLst>
          </a:custGeom>
          <a:blipFill>
            <a:blip r:embed="rId2"/>
            <a:stretch>
              <a:fillRect l="0" t="0" r="0" b="0"/>
            </a:stretch>
          </a:blipFill>
        </p:spPr>
      </p:sp>
      <p:grpSp>
        <p:nvGrpSpPr>
          <p:cNvPr name="Group 3" id="3"/>
          <p:cNvGrpSpPr/>
          <p:nvPr/>
        </p:nvGrpSpPr>
        <p:grpSpPr>
          <a:xfrm rot="0">
            <a:off x="-1560391" y="-737015"/>
            <a:ext cx="7703013" cy="12024024"/>
            <a:chOff x="0" y="0"/>
            <a:chExt cx="4068034" cy="6350000"/>
          </a:xfrm>
        </p:grpSpPr>
        <p:sp>
          <p:nvSpPr>
            <p:cNvPr name="Freeform 4" id="4"/>
            <p:cNvSpPr/>
            <p:nvPr/>
          </p:nvSpPr>
          <p:spPr>
            <a:xfrm flipH="false" flipV="false" rot="0">
              <a:off x="0" y="0"/>
              <a:ext cx="4068033" cy="6350000"/>
            </a:xfrm>
            <a:custGeom>
              <a:avLst/>
              <a:gdLst/>
              <a:ahLst/>
              <a:cxnLst/>
              <a:rect r="r" b="b" t="t" l="l"/>
              <a:pathLst>
                <a:path h="6350000" w="4068033">
                  <a:moveTo>
                    <a:pt x="0" y="0"/>
                  </a:moveTo>
                  <a:lnTo>
                    <a:pt x="0" y="6350000"/>
                  </a:lnTo>
                  <a:cubicBezTo>
                    <a:pt x="2247182" y="6350000"/>
                    <a:pt x="4068033" y="4928870"/>
                    <a:pt x="4068033" y="3175000"/>
                  </a:cubicBezTo>
                  <a:cubicBezTo>
                    <a:pt x="4068033" y="1421130"/>
                    <a:pt x="2247182" y="0"/>
                    <a:pt x="0" y="0"/>
                  </a:cubicBezTo>
                  <a:close/>
                </a:path>
              </a:pathLst>
            </a:custGeom>
            <a:blipFill>
              <a:blip r:embed="rId3"/>
              <a:stretch>
                <a:fillRect l="-1999" t="0" r="-1999" b="0"/>
              </a:stretch>
            </a:blipFill>
            <a:ln w="123825" cap="sq">
              <a:solidFill>
                <a:srgbClr val="FFFFFF"/>
              </a:solidFill>
              <a:prstDash val="solid"/>
              <a:miter/>
            </a:ln>
          </p:spPr>
        </p:sp>
      </p:grpSp>
      <p:grpSp>
        <p:nvGrpSpPr>
          <p:cNvPr name="Group 5" id="5"/>
          <p:cNvGrpSpPr/>
          <p:nvPr/>
        </p:nvGrpSpPr>
        <p:grpSpPr>
          <a:xfrm rot="0">
            <a:off x="15534667" y="345202"/>
            <a:ext cx="2293341" cy="1366996"/>
            <a:chOff x="0" y="0"/>
            <a:chExt cx="3057788" cy="1822662"/>
          </a:xfrm>
        </p:grpSpPr>
        <p:sp>
          <p:nvSpPr>
            <p:cNvPr name="Freeform 6" id="6"/>
            <p:cNvSpPr/>
            <p:nvPr/>
          </p:nvSpPr>
          <p:spPr>
            <a:xfrm flipH="false" flipV="false" rot="0">
              <a:off x="939966" y="0"/>
              <a:ext cx="1177855" cy="1088138"/>
            </a:xfrm>
            <a:custGeom>
              <a:avLst/>
              <a:gdLst/>
              <a:ahLst/>
              <a:cxnLst/>
              <a:rect r="r" b="b" t="t" l="l"/>
              <a:pathLst>
                <a:path h="1088138" w="1177855">
                  <a:moveTo>
                    <a:pt x="0" y="0"/>
                  </a:moveTo>
                  <a:lnTo>
                    <a:pt x="1177856" y="0"/>
                  </a:lnTo>
                  <a:lnTo>
                    <a:pt x="1177856" y="1088138"/>
                  </a:lnTo>
                  <a:lnTo>
                    <a:pt x="0" y="1088138"/>
                  </a:lnTo>
                  <a:lnTo>
                    <a:pt x="0" y="0"/>
                  </a:lnTo>
                  <a:close/>
                </a:path>
              </a:pathLst>
            </a:custGeom>
            <a:blipFill>
              <a:blip r:embed="rId4">
                <a:alphaModFix amt="81000"/>
              </a:blip>
              <a:stretch>
                <a:fillRect l="0" t="0" r="0" b="-8245"/>
              </a:stretch>
            </a:blipFill>
          </p:spPr>
        </p:sp>
        <p:sp>
          <p:nvSpPr>
            <p:cNvPr name="TextBox 7" id="7"/>
            <p:cNvSpPr txBox="true"/>
            <p:nvPr/>
          </p:nvSpPr>
          <p:spPr>
            <a:xfrm rot="0">
              <a:off x="0" y="832093"/>
              <a:ext cx="1052683" cy="990569"/>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RR</a:t>
              </a:r>
            </a:p>
          </p:txBody>
        </p:sp>
        <p:sp>
          <p:nvSpPr>
            <p:cNvPr name="TextBox 8" id="8"/>
            <p:cNvSpPr txBox="true"/>
            <p:nvPr/>
          </p:nvSpPr>
          <p:spPr>
            <a:xfrm rot="0">
              <a:off x="1125861" y="832093"/>
              <a:ext cx="1931927" cy="990569"/>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GOLD</a:t>
              </a:r>
            </a:p>
          </p:txBody>
        </p:sp>
      </p:grpSp>
      <p:grpSp>
        <p:nvGrpSpPr>
          <p:cNvPr name="Group 9" id="9"/>
          <p:cNvGrpSpPr/>
          <p:nvPr/>
        </p:nvGrpSpPr>
        <p:grpSpPr>
          <a:xfrm rot="0">
            <a:off x="14936299" y="9365258"/>
            <a:ext cx="2680099" cy="582326"/>
            <a:chOff x="0" y="0"/>
            <a:chExt cx="3573465" cy="776435"/>
          </a:xfrm>
        </p:grpSpPr>
        <p:sp>
          <p:nvSpPr>
            <p:cNvPr name="Freeform 10" id="10"/>
            <p:cNvSpPr/>
            <p:nvPr/>
          </p:nvSpPr>
          <p:spPr>
            <a:xfrm flipH="false" flipV="false" rot="0">
              <a:off x="0" y="0"/>
              <a:ext cx="776435" cy="776435"/>
            </a:xfrm>
            <a:custGeom>
              <a:avLst/>
              <a:gdLst/>
              <a:ahLst/>
              <a:cxnLst/>
              <a:rect r="r" b="b" t="t" l="l"/>
              <a:pathLst>
                <a:path h="776435" w="776435">
                  <a:moveTo>
                    <a:pt x="0" y="0"/>
                  </a:moveTo>
                  <a:lnTo>
                    <a:pt x="776435" y="0"/>
                  </a:lnTo>
                  <a:lnTo>
                    <a:pt x="776435" y="776435"/>
                  </a:lnTo>
                  <a:lnTo>
                    <a:pt x="0" y="7764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0">
              <a:off x="856359" y="61025"/>
              <a:ext cx="2717106" cy="550873"/>
            </a:xfrm>
            <a:prstGeom prst="rect">
              <a:avLst/>
            </a:prstGeom>
          </p:spPr>
          <p:txBody>
            <a:bodyPr anchor="t" rtlCol="false" tIns="0" lIns="0" bIns="0" rIns="0">
              <a:spAutoFit/>
            </a:bodyPr>
            <a:lstStyle/>
            <a:p>
              <a:pPr algn="ctr">
                <a:lnSpc>
                  <a:spcPts val="3215"/>
                </a:lnSpc>
              </a:pPr>
              <a:r>
                <a:rPr lang="en-US" sz="2296">
                  <a:solidFill>
                    <a:srgbClr val="FFFFFF"/>
                  </a:solidFill>
                  <a:latin typeface="Arial MT Pro"/>
                  <a:ea typeface="Arial MT Pro"/>
                  <a:cs typeface="Arial MT Pro"/>
                  <a:sym typeface="Arial MT Pro"/>
                </a:rPr>
                <a:t>www.rrgold.biz</a:t>
              </a:r>
            </a:p>
          </p:txBody>
        </p:sp>
      </p:grpSp>
      <p:sp>
        <p:nvSpPr>
          <p:cNvPr name="TextBox 12" id="12"/>
          <p:cNvSpPr txBox="true"/>
          <p:nvPr/>
        </p:nvSpPr>
        <p:spPr>
          <a:xfrm rot="0">
            <a:off x="6971874" y="1183777"/>
            <a:ext cx="6556543" cy="1151890"/>
          </a:xfrm>
          <a:prstGeom prst="rect">
            <a:avLst/>
          </a:prstGeom>
        </p:spPr>
        <p:txBody>
          <a:bodyPr anchor="t" rtlCol="false" tIns="0" lIns="0" bIns="0" rIns="0">
            <a:spAutoFit/>
          </a:bodyPr>
          <a:lstStyle/>
          <a:p>
            <a:pPr algn="l">
              <a:lnSpc>
                <a:spcPts val="8959"/>
              </a:lnSpc>
            </a:pPr>
            <a:r>
              <a:rPr lang="en-US" b="true" sz="6399">
                <a:solidFill>
                  <a:srgbClr val="EC994B"/>
                </a:solidFill>
                <a:latin typeface="Poppins Bold"/>
                <a:ea typeface="Poppins Bold"/>
                <a:cs typeface="Poppins Bold"/>
                <a:sym typeface="Poppins Bold"/>
              </a:rPr>
              <a:t>ABOUT </a:t>
            </a:r>
            <a:r>
              <a:rPr lang="en-US" b="true" sz="6399">
                <a:solidFill>
                  <a:srgbClr val="FFCA00"/>
                </a:solidFill>
                <a:latin typeface="Poppins Bold"/>
                <a:ea typeface="Poppins Bold"/>
                <a:cs typeface="Poppins Bold"/>
                <a:sym typeface="Poppins Bold"/>
              </a:rPr>
              <a:t>US</a:t>
            </a:r>
          </a:p>
        </p:txBody>
      </p:sp>
      <p:sp>
        <p:nvSpPr>
          <p:cNvPr name="TextBox 13" id="13"/>
          <p:cNvSpPr txBox="true"/>
          <p:nvPr/>
        </p:nvSpPr>
        <p:spPr>
          <a:xfrm rot="0">
            <a:off x="6971874" y="2628900"/>
            <a:ext cx="10644524" cy="6629400"/>
          </a:xfrm>
          <a:prstGeom prst="rect">
            <a:avLst/>
          </a:prstGeom>
        </p:spPr>
        <p:txBody>
          <a:bodyPr anchor="t" rtlCol="false" tIns="0" lIns="0" bIns="0" rIns="0">
            <a:spAutoFit/>
          </a:bodyPr>
          <a:lstStyle/>
          <a:p>
            <a:pPr algn="just">
              <a:lnSpc>
                <a:spcPts val="4200"/>
              </a:lnSpc>
            </a:pPr>
            <a:r>
              <a:rPr lang="en-US" sz="3000">
                <a:solidFill>
                  <a:srgbClr val="F1EEE9"/>
                </a:solidFill>
                <a:latin typeface="PT Sans"/>
                <a:ea typeface="PT Sans"/>
                <a:cs typeface="PT Sans"/>
                <a:sym typeface="PT Sans"/>
              </a:rPr>
              <a:t>Welcome to RRGold, a trusted name in the gold jewellery industry with decades of experience in crafting exquisite gold pieces. As a leading manufacturer and wholesaler, we take pride in our commitment to quality, innovation, and customer satisfaction.</a:t>
            </a:r>
          </a:p>
          <a:p>
            <a:pPr algn="just">
              <a:lnSpc>
                <a:spcPts val="1960"/>
              </a:lnSpc>
            </a:pPr>
          </a:p>
          <a:p>
            <a:pPr algn="just">
              <a:lnSpc>
                <a:spcPts val="4200"/>
              </a:lnSpc>
            </a:pPr>
            <a:r>
              <a:rPr lang="en-US" sz="3000">
                <a:solidFill>
                  <a:srgbClr val="F1EEE9"/>
                </a:solidFill>
                <a:latin typeface="PT Sans"/>
                <a:ea typeface="PT Sans"/>
                <a:cs typeface="PT Sans"/>
                <a:sym typeface="PT Sans"/>
              </a:rPr>
              <a:t>With a legacy of trust and excellence, RRGold has been a pioneer in the industry, introducing India's first company to revolutionize gold booking schemes into digital platforms. Our expertise in designing and manufacturing a wide range of gold jewellery has earned us a reputation for excellence, making us a preferred partner for wholesalers, retailers, and customers across the country.</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311302"/>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382" r="-8659" b="-6382"/>
            </a:stretch>
          </a:blipFill>
        </p:spPr>
      </p:sp>
      <p:sp>
        <p:nvSpPr>
          <p:cNvPr name="Freeform 3" id="3"/>
          <p:cNvSpPr/>
          <p:nvPr/>
        </p:nvSpPr>
        <p:spPr>
          <a:xfrm flipH="false" flipV="false" rot="0">
            <a:off x="7523106" y="3727757"/>
            <a:ext cx="8305101" cy="6559243"/>
          </a:xfrm>
          <a:custGeom>
            <a:avLst/>
            <a:gdLst/>
            <a:ahLst/>
            <a:cxnLst/>
            <a:rect r="r" b="b" t="t" l="l"/>
            <a:pathLst>
              <a:path h="6559243" w="8305101">
                <a:moveTo>
                  <a:pt x="0" y="0"/>
                </a:moveTo>
                <a:lnTo>
                  <a:pt x="8305101" y="0"/>
                </a:lnTo>
                <a:lnTo>
                  <a:pt x="8305101" y="6559243"/>
                </a:lnTo>
                <a:lnTo>
                  <a:pt x="0" y="6559243"/>
                </a:lnTo>
                <a:lnTo>
                  <a:pt x="0" y="0"/>
                </a:lnTo>
                <a:close/>
              </a:path>
            </a:pathLst>
          </a:custGeom>
          <a:blipFill>
            <a:blip r:embed="rId3">
              <a:alphaModFix amt="31999"/>
            </a:blip>
            <a:stretch>
              <a:fillRect l="0" t="0" r="0" b="-25465"/>
            </a:stretch>
          </a:blipFill>
        </p:spPr>
      </p:sp>
      <p:grpSp>
        <p:nvGrpSpPr>
          <p:cNvPr name="Group 4" id="4"/>
          <p:cNvGrpSpPr/>
          <p:nvPr/>
        </p:nvGrpSpPr>
        <p:grpSpPr>
          <a:xfrm rot="0">
            <a:off x="1028700" y="543935"/>
            <a:ext cx="2293341" cy="1366996"/>
            <a:chOff x="0" y="0"/>
            <a:chExt cx="3057788" cy="1822662"/>
          </a:xfrm>
        </p:grpSpPr>
        <p:sp>
          <p:nvSpPr>
            <p:cNvPr name="Freeform 5" id="5"/>
            <p:cNvSpPr/>
            <p:nvPr/>
          </p:nvSpPr>
          <p:spPr>
            <a:xfrm flipH="false" flipV="false" rot="0">
              <a:off x="939966" y="0"/>
              <a:ext cx="1177855" cy="1088138"/>
            </a:xfrm>
            <a:custGeom>
              <a:avLst/>
              <a:gdLst/>
              <a:ahLst/>
              <a:cxnLst/>
              <a:rect r="r" b="b" t="t" l="l"/>
              <a:pathLst>
                <a:path h="1088138" w="1177855">
                  <a:moveTo>
                    <a:pt x="0" y="0"/>
                  </a:moveTo>
                  <a:lnTo>
                    <a:pt x="1177856" y="0"/>
                  </a:lnTo>
                  <a:lnTo>
                    <a:pt x="1177856" y="1088138"/>
                  </a:lnTo>
                  <a:lnTo>
                    <a:pt x="0" y="1088138"/>
                  </a:lnTo>
                  <a:lnTo>
                    <a:pt x="0" y="0"/>
                  </a:lnTo>
                  <a:close/>
                </a:path>
              </a:pathLst>
            </a:custGeom>
            <a:blipFill>
              <a:blip r:embed="rId4">
                <a:alphaModFix amt="81000"/>
              </a:blip>
              <a:stretch>
                <a:fillRect l="0" t="0" r="0" b="-8245"/>
              </a:stretch>
            </a:blipFill>
          </p:spPr>
        </p:sp>
        <p:sp>
          <p:nvSpPr>
            <p:cNvPr name="TextBox 6" id="6"/>
            <p:cNvSpPr txBox="true"/>
            <p:nvPr/>
          </p:nvSpPr>
          <p:spPr>
            <a:xfrm rot="0">
              <a:off x="0" y="832093"/>
              <a:ext cx="1052683" cy="990569"/>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RR</a:t>
              </a:r>
            </a:p>
          </p:txBody>
        </p:sp>
        <p:sp>
          <p:nvSpPr>
            <p:cNvPr name="TextBox 7" id="7"/>
            <p:cNvSpPr txBox="true"/>
            <p:nvPr/>
          </p:nvSpPr>
          <p:spPr>
            <a:xfrm rot="0">
              <a:off x="1125861" y="832093"/>
              <a:ext cx="1931927" cy="990569"/>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GOLD</a:t>
              </a:r>
            </a:p>
          </p:txBody>
        </p:sp>
      </p:grpSp>
      <p:grpSp>
        <p:nvGrpSpPr>
          <p:cNvPr name="Group 8" id="8"/>
          <p:cNvGrpSpPr/>
          <p:nvPr/>
        </p:nvGrpSpPr>
        <p:grpSpPr>
          <a:xfrm rot="0">
            <a:off x="673396" y="9363075"/>
            <a:ext cx="2680099" cy="582326"/>
            <a:chOff x="0" y="0"/>
            <a:chExt cx="3573465" cy="776435"/>
          </a:xfrm>
        </p:grpSpPr>
        <p:sp>
          <p:nvSpPr>
            <p:cNvPr name="Freeform 9" id="9"/>
            <p:cNvSpPr/>
            <p:nvPr/>
          </p:nvSpPr>
          <p:spPr>
            <a:xfrm flipH="false" flipV="false" rot="0">
              <a:off x="0" y="0"/>
              <a:ext cx="776435" cy="776435"/>
            </a:xfrm>
            <a:custGeom>
              <a:avLst/>
              <a:gdLst/>
              <a:ahLst/>
              <a:cxnLst/>
              <a:rect r="r" b="b" t="t" l="l"/>
              <a:pathLst>
                <a:path h="776435" w="776435">
                  <a:moveTo>
                    <a:pt x="0" y="0"/>
                  </a:moveTo>
                  <a:lnTo>
                    <a:pt x="776435" y="0"/>
                  </a:lnTo>
                  <a:lnTo>
                    <a:pt x="776435" y="776435"/>
                  </a:lnTo>
                  <a:lnTo>
                    <a:pt x="0" y="7764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856359" y="61025"/>
              <a:ext cx="2717106" cy="550873"/>
            </a:xfrm>
            <a:prstGeom prst="rect">
              <a:avLst/>
            </a:prstGeom>
          </p:spPr>
          <p:txBody>
            <a:bodyPr anchor="t" rtlCol="false" tIns="0" lIns="0" bIns="0" rIns="0">
              <a:spAutoFit/>
            </a:bodyPr>
            <a:lstStyle/>
            <a:p>
              <a:pPr algn="ctr">
                <a:lnSpc>
                  <a:spcPts val="3215"/>
                </a:lnSpc>
              </a:pPr>
              <a:r>
                <a:rPr lang="en-US" sz="2296">
                  <a:solidFill>
                    <a:srgbClr val="FFFFFF"/>
                  </a:solidFill>
                  <a:latin typeface="Arial MT Pro"/>
                  <a:ea typeface="Arial MT Pro"/>
                  <a:cs typeface="Arial MT Pro"/>
                  <a:sym typeface="Arial MT Pro"/>
                </a:rPr>
                <a:t>www.rrgold.biz</a:t>
              </a:r>
            </a:p>
          </p:txBody>
        </p:sp>
      </p:grpSp>
      <p:sp>
        <p:nvSpPr>
          <p:cNvPr name="Freeform 11" id="11"/>
          <p:cNvSpPr/>
          <p:nvPr/>
        </p:nvSpPr>
        <p:spPr>
          <a:xfrm flipH="false" flipV="false" rot="0">
            <a:off x="13493586" y="0"/>
            <a:ext cx="5466816" cy="10702841"/>
          </a:xfrm>
          <a:custGeom>
            <a:avLst/>
            <a:gdLst/>
            <a:ahLst/>
            <a:cxnLst/>
            <a:rect r="r" b="b" t="t" l="l"/>
            <a:pathLst>
              <a:path h="10702841" w="5466816">
                <a:moveTo>
                  <a:pt x="0" y="0"/>
                </a:moveTo>
                <a:lnTo>
                  <a:pt x="5466816" y="0"/>
                </a:lnTo>
                <a:lnTo>
                  <a:pt x="5466816" y="10702841"/>
                </a:lnTo>
                <a:lnTo>
                  <a:pt x="0" y="10702841"/>
                </a:lnTo>
                <a:lnTo>
                  <a:pt x="0" y="0"/>
                </a:lnTo>
                <a:close/>
              </a:path>
            </a:pathLst>
          </a:custGeom>
          <a:blipFill>
            <a:blip r:embed="rId7"/>
            <a:stretch>
              <a:fillRect l="0" t="0" r="-9391" b="0"/>
            </a:stretch>
          </a:blipFill>
          <a:ln w="114300" cap="sq">
            <a:solidFill>
              <a:srgbClr val="FFFFFF"/>
            </a:solidFill>
            <a:prstDash val="solid"/>
            <a:miter/>
          </a:ln>
        </p:spPr>
      </p:sp>
      <p:sp>
        <p:nvSpPr>
          <p:cNvPr name="TextBox 12" id="12"/>
          <p:cNvSpPr txBox="true"/>
          <p:nvPr/>
        </p:nvSpPr>
        <p:spPr>
          <a:xfrm rot="0">
            <a:off x="1028700" y="3456773"/>
            <a:ext cx="11803990" cy="5010150"/>
          </a:xfrm>
          <a:prstGeom prst="rect">
            <a:avLst/>
          </a:prstGeom>
        </p:spPr>
        <p:txBody>
          <a:bodyPr anchor="t" rtlCol="false" tIns="0" lIns="0" bIns="0" rIns="0">
            <a:spAutoFit/>
          </a:bodyPr>
          <a:lstStyle/>
          <a:p>
            <a:pPr algn="just">
              <a:lnSpc>
                <a:spcPts val="4200"/>
              </a:lnSpc>
            </a:pPr>
            <a:r>
              <a:rPr lang="en-US" sz="3000">
                <a:solidFill>
                  <a:srgbClr val="F1EEE9"/>
                </a:solidFill>
                <a:latin typeface="PT Sans"/>
                <a:ea typeface="PT Sans"/>
                <a:cs typeface="PT Sans"/>
                <a:sym typeface="PT Sans"/>
              </a:rPr>
              <a:t>At RRGold, we blend traditional craftsmanship with modern technology to create stunning gold jewellery pieces that reflect the essence of Indian heritage. Our team of skilled artisans and designers work tirelessly to bring you the finest collection of gold jewellery, carefully crafted to meet the highest standards of quality and purity.</a:t>
            </a:r>
          </a:p>
          <a:p>
            <a:pPr algn="just">
              <a:lnSpc>
                <a:spcPts val="1820"/>
              </a:lnSpc>
            </a:pPr>
          </a:p>
          <a:p>
            <a:pPr algn="just">
              <a:lnSpc>
                <a:spcPts val="4200"/>
              </a:lnSpc>
            </a:pPr>
            <a:r>
              <a:rPr lang="en-US" sz="3000">
                <a:solidFill>
                  <a:srgbClr val="F1EEE9"/>
                </a:solidFill>
                <a:latin typeface="PT Sans"/>
                <a:ea typeface="PT Sans"/>
                <a:cs typeface="PT Sans"/>
                <a:sym typeface="PT Sans"/>
              </a:rPr>
              <a:t>As a socially responsible organization, RRGold is committed to transparency, integrity, and customer-centricity. We strive to build long-term relationships with our stakeholders, driven by our core values of trust, innovation, and excellence.</a:t>
            </a:r>
          </a:p>
        </p:txBody>
      </p:sp>
      <p:sp>
        <p:nvSpPr>
          <p:cNvPr name="Freeform 13" id="13"/>
          <p:cNvSpPr/>
          <p:nvPr/>
        </p:nvSpPr>
        <p:spPr>
          <a:xfrm flipH="false" flipV="false" rot="0">
            <a:off x="13634355" y="0"/>
            <a:ext cx="5660474" cy="10287000"/>
          </a:xfrm>
          <a:custGeom>
            <a:avLst/>
            <a:gdLst/>
            <a:ahLst/>
            <a:cxnLst/>
            <a:rect r="r" b="b" t="t" l="l"/>
            <a:pathLst>
              <a:path h="10287000" w="5660474">
                <a:moveTo>
                  <a:pt x="0" y="0"/>
                </a:moveTo>
                <a:lnTo>
                  <a:pt x="5660474" y="0"/>
                </a:lnTo>
                <a:lnTo>
                  <a:pt x="5660474" y="10287000"/>
                </a:lnTo>
                <a:lnTo>
                  <a:pt x="0" y="10287000"/>
                </a:lnTo>
                <a:lnTo>
                  <a:pt x="0" y="0"/>
                </a:lnTo>
                <a:close/>
              </a:path>
            </a:pathLst>
          </a:custGeom>
          <a:blipFill>
            <a:blip r:embed="rId8"/>
            <a:stretch>
              <a:fillRect l="-2486" t="-255" r="0" b="0"/>
            </a:stretch>
          </a:blipFill>
        </p:spPr>
      </p:sp>
      <p:sp>
        <p:nvSpPr>
          <p:cNvPr name="TextBox 14" id="14"/>
          <p:cNvSpPr txBox="true"/>
          <p:nvPr/>
        </p:nvSpPr>
        <p:spPr>
          <a:xfrm rot="0">
            <a:off x="1031132" y="2141561"/>
            <a:ext cx="11462851" cy="1010597"/>
          </a:xfrm>
          <a:prstGeom prst="rect">
            <a:avLst/>
          </a:prstGeom>
        </p:spPr>
        <p:txBody>
          <a:bodyPr anchor="t" rtlCol="false" tIns="0" lIns="0" bIns="0" rIns="0">
            <a:spAutoFit/>
          </a:bodyPr>
          <a:lstStyle/>
          <a:p>
            <a:pPr algn="l">
              <a:lnSpc>
                <a:spcPts val="7822"/>
              </a:lnSpc>
            </a:pPr>
            <a:r>
              <a:rPr lang="en-US" b="true" sz="5587">
                <a:solidFill>
                  <a:srgbClr val="FFFFFF"/>
                </a:solidFill>
                <a:latin typeface="Poppins Bold"/>
                <a:ea typeface="Poppins Bold"/>
                <a:cs typeface="Poppins Bold"/>
                <a:sym typeface="Poppins Bold"/>
              </a:rPr>
              <a:t>TRADITION</a:t>
            </a:r>
            <a:r>
              <a:rPr lang="en-US" b="true" sz="5587">
                <a:solidFill>
                  <a:srgbClr val="EC994B"/>
                </a:solidFill>
                <a:latin typeface="Poppins Bold"/>
                <a:ea typeface="Poppins Bold"/>
                <a:cs typeface="Poppins Bold"/>
                <a:sym typeface="Poppins Bold"/>
              </a:rPr>
              <a:t> MEETS</a:t>
            </a:r>
            <a:r>
              <a:rPr lang="en-US" b="true" sz="5587">
                <a:solidFill>
                  <a:srgbClr val="FFCA00"/>
                </a:solidFill>
                <a:latin typeface="Poppins Bold"/>
                <a:ea typeface="Poppins Bold"/>
                <a:cs typeface="Poppins Bold"/>
                <a:sym typeface="Poppins Bold"/>
              </a:rPr>
              <a:t> INNOVATION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311302"/>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382" r="-8659" b="-6382"/>
            </a:stretch>
          </a:blipFill>
        </p:spPr>
      </p:sp>
      <p:sp>
        <p:nvSpPr>
          <p:cNvPr name="Freeform 3" id="3"/>
          <p:cNvSpPr/>
          <p:nvPr/>
        </p:nvSpPr>
        <p:spPr>
          <a:xfrm flipH="false" flipV="false" rot="0">
            <a:off x="4727696" y="3950897"/>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8999"/>
            </a:blip>
            <a:stretch>
              <a:fillRect l="0" t="0" r="0" b="0"/>
            </a:stretch>
          </a:blipFill>
        </p:spPr>
      </p:sp>
      <p:sp>
        <p:nvSpPr>
          <p:cNvPr name="Freeform 4" id="4"/>
          <p:cNvSpPr/>
          <p:nvPr/>
        </p:nvSpPr>
        <p:spPr>
          <a:xfrm flipH="false" flipV="false" rot="0">
            <a:off x="3769883" y="737537"/>
            <a:ext cx="8312727" cy="8229600"/>
          </a:xfrm>
          <a:custGeom>
            <a:avLst/>
            <a:gdLst/>
            <a:ahLst/>
            <a:cxnLst/>
            <a:rect r="r" b="b" t="t" l="l"/>
            <a:pathLst>
              <a:path h="8229600" w="8312727">
                <a:moveTo>
                  <a:pt x="0" y="0"/>
                </a:moveTo>
                <a:lnTo>
                  <a:pt x="8312727" y="0"/>
                </a:lnTo>
                <a:lnTo>
                  <a:pt x="8312727" y="8229600"/>
                </a:lnTo>
                <a:lnTo>
                  <a:pt x="0" y="8229600"/>
                </a:lnTo>
                <a:lnTo>
                  <a:pt x="0" y="0"/>
                </a:lnTo>
                <a:close/>
              </a:path>
            </a:pathLst>
          </a:custGeom>
          <a:blipFill>
            <a:blip r:embed="rId4">
              <a:alphaModFix amt="29000"/>
            </a:blip>
            <a:stretch>
              <a:fillRect l="0" t="0" r="0" b="0"/>
            </a:stretch>
          </a:blipFill>
        </p:spPr>
      </p:sp>
      <p:grpSp>
        <p:nvGrpSpPr>
          <p:cNvPr name="Group 5" id="5"/>
          <p:cNvGrpSpPr/>
          <p:nvPr/>
        </p:nvGrpSpPr>
        <p:grpSpPr>
          <a:xfrm rot="0">
            <a:off x="1028700" y="543935"/>
            <a:ext cx="2293341" cy="1366996"/>
            <a:chOff x="0" y="0"/>
            <a:chExt cx="3057788" cy="1822662"/>
          </a:xfrm>
        </p:grpSpPr>
        <p:sp>
          <p:nvSpPr>
            <p:cNvPr name="Freeform 6" id="6"/>
            <p:cNvSpPr/>
            <p:nvPr/>
          </p:nvSpPr>
          <p:spPr>
            <a:xfrm flipH="false" flipV="false" rot="0">
              <a:off x="939966" y="0"/>
              <a:ext cx="1177855" cy="1088138"/>
            </a:xfrm>
            <a:custGeom>
              <a:avLst/>
              <a:gdLst/>
              <a:ahLst/>
              <a:cxnLst/>
              <a:rect r="r" b="b" t="t" l="l"/>
              <a:pathLst>
                <a:path h="1088138" w="1177855">
                  <a:moveTo>
                    <a:pt x="0" y="0"/>
                  </a:moveTo>
                  <a:lnTo>
                    <a:pt x="1177856" y="0"/>
                  </a:lnTo>
                  <a:lnTo>
                    <a:pt x="1177856" y="1088138"/>
                  </a:lnTo>
                  <a:lnTo>
                    <a:pt x="0" y="1088138"/>
                  </a:lnTo>
                  <a:lnTo>
                    <a:pt x="0" y="0"/>
                  </a:lnTo>
                  <a:close/>
                </a:path>
              </a:pathLst>
            </a:custGeom>
            <a:blipFill>
              <a:blip r:embed="rId5">
                <a:alphaModFix amt="81000"/>
              </a:blip>
              <a:stretch>
                <a:fillRect l="0" t="0" r="0" b="-8245"/>
              </a:stretch>
            </a:blipFill>
          </p:spPr>
        </p:sp>
        <p:sp>
          <p:nvSpPr>
            <p:cNvPr name="TextBox 7" id="7"/>
            <p:cNvSpPr txBox="true"/>
            <p:nvPr/>
          </p:nvSpPr>
          <p:spPr>
            <a:xfrm rot="0">
              <a:off x="0" y="832093"/>
              <a:ext cx="1052683" cy="990569"/>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RR</a:t>
              </a:r>
            </a:p>
          </p:txBody>
        </p:sp>
        <p:sp>
          <p:nvSpPr>
            <p:cNvPr name="TextBox 8" id="8"/>
            <p:cNvSpPr txBox="true"/>
            <p:nvPr/>
          </p:nvSpPr>
          <p:spPr>
            <a:xfrm rot="0">
              <a:off x="1125861" y="832093"/>
              <a:ext cx="1931927" cy="990569"/>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GOLD</a:t>
              </a:r>
            </a:p>
          </p:txBody>
        </p:sp>
      </p:grpSp>
      <p:grpSp>
        <p:nvGrpSpPr>
          <p:cNvPr name="Group 9" id="9"/>
          <p:cNvGrpSpPr/>
          <p:nvPr/>
        </p:nvGrpSpPr>
        <p:grpSpPr>
          <a:xfrm rot="0">
            <a:off x="673396" y="9305925"/>
            <a:ext cx="2680099" cy="582326"/>
            <a:chOff x="0" y="0"/>
            <a:chExt cx="3573465" cy="776435"/>
          </a:xfrm>
        </p:grpSpPr>
        <p:sp>
          <p:nvSpPr>
            <p:cNvPr name="Freeform 10" id="10"/>
            <p:cNvSpPr/>
            <p:nvPr/>
          </p:nvSpPr>
          <p:spPr>
            <a:xfrm flipH="false" flipV="false" rot="0">
              <a:off x="0" y="0"/>
              <a:ext cx="776435" cy="776435"/>
            </a:xfrm>
            <a:custGeom>
              <a:avLst/>
              <a:gdLst/>
              <a:ahLst/>
              <a:cxnLst/>
              <a:rect r="r" b="b" t="t" l="l"/>
              <a:pathLst>
                <a:path h="776435" w="776435">
                  <a:moveTo>
                    <a:pt x="0" y="0"/>
                  </a:moveTo>
                  <a:lnTo>
                    <a:pt x="776435" y="0"/>
                  </a:lnTo>
                  <a:lnTo>
                    <a:pt x="776435" y="776435"/>
                  </a:lnTo>
                  <a:lnTo>
                    <a:pt x="0" y="7764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1" id="11"/>
            <p:cNvSpPr txBox="true"/>
            <p:nvPr/>
          </p:nvSpPr>
          <p:spPr>
            <a:xfrm rot="0">
              <a:off x="856359" y="61025"/>
              <a:ext cx="2717106" cy="550873"/>
            </a:xfrm>
            <a:prstGeom prst="rect">
              <a:avLst/>
            </a:prstGeom>
          </p:spPr>
          <p:txBody>
            <a:bodyPr anchor="t" rtlCol="false" tIns="0" lIns="0" bIns="0" rIns="0">
              <a:spAutoFit/>
            </a:bodyPr>
            <a:lstStyle/>
            <a:p>
              <a:pPr algn="ctr">
                <a:lnSpc>
                  <a:spcPts val="3215"/>
                </a:lnSpc>
              </a:pPr>
              <a:r>
                <a:rPr lang="en-US" sz="2296">
                  <a:solidFill>
                    <a:srgbClr val="FFFFFF"/>
                  </a:solidFill>
                  <a:latin typeface="Arial MT Pro"/>
                  <a:ea typeface="Arial MT Pro"/>
                  <a:cs typeface="Arial MT Pro"/>
                  <a:sym typeface="Arial MT Pro"/>
                </a:rPr>
                <a:t>www.rrgold.biz</a:t>
              </a:r>
            </a:p>
          </p:txBody>
        </p:sp>
      </p:grpSp>
      <p:sp>
        <p:nvSpPr>
          <p:cNvPr name="AutoShape 12" id="12"/>
          <p:cNvSpPr/>
          <p:nvPr/>
        </p:nvSpPr>
        <p:spPr>
          <a:xfrm>
            <a:off x="1028700" y="5446101"/>
            <a:ext cx="13306709" cy="0"/>
          </a:xfrm>
          <a:prstGeom prst="line">
            <a:avLst/>
          </a:prstGeom>
          <a:ln cap="flat" w="38100">
            <a:solidFill>
              <a:srgbClr val="FFFFFF"/>
            </a:solidFill>
            <a:prstDash val="solid"/>
            <a:headEnd type="none" len="sm" w="sm"/>
            <a:tailEnd type="none" len="sm" w="sm"/>
          </a:ln>
        </p:spPr>
      </p:sp>
      <p:grpSp>
        <p:nvGrpSpPr>
          <p:cNvPr name="Group 13" id="13"/>
          <p:cNvGrpSpPr/>
          <p:nvPr/>
        </p:nvGrpSpPr>
        <p:grpSpPr>
          <a:xfrm rot="0">
            <a:off x="13407982" y="2947223"/>
            <a:ext cx="927427" cy="2336060"/>
            <a:chOff x="0" y="0"/>
            <a:chExt cx="236490" cy="595685"/>
          </a:xfrm>
        </p:grpSpPr>
        <p:sp>
          <p:nvSpPr>
            <p:cNvPr name="Freeform 14" id="14"/>
            <p:cNvSpPr/>
            <p:nvPr/>
          </p:nvSpPr>
          <p:spPr>
            <a:xfrm flipH="false" flipV="false" rot="0">
              <a:off x="0" y="0"/>
              <a:ext cx="236490" cy="595685"/>
            </a:xfrm>
            <a:custGeom>
              <a:avLst/>
              <a:gdLst/>
              <a:ahLst/>
              <a:cxnLst/>
              <a:rect r="r" b="b" t="t" l="l"/>
              <a:pathLst>
                <a:path h="595685" w="236490">
                  <a:moveTo>
                    <a:pt x="0" y="0"/>
                  </a:moveTo>
                  <a:lnTo>
                    <a:pt x="236490" y="0"/>
                  </a:lnTo>
                  <a:lnTo>
                    <a:pt x="236490" y="595685"/>
                  </a:lnTo>
                  <a:lnTo>
                    <a:pt x="0" y="595685"/>
                  </a:lnTo>
                  <a:close/>
                </a:path>
              </a:pathLst>
            </a:custGeom>
            <a:solidFill>
              <a:srgbClr val="EC994B"/>
            </a:solidFill>
          </p:spPr>
        </p:sp>
        <p:sp>
          <p:nvSpPr>
            <p:cNvPr name="TextBox 15" id="15"/>
            <p:cNvSpPr txBox="true"/>
            <p:nvPr/>
          </p:nvSpPr>
          <p:spPr>
            <a:xfrm>
              <a:off x="0" y="-95250"/>
              <a:ext cx="236490" cy="690935"/>
            </a:xfrm>
            <a:prstGeom prst="rect">
              <a:avLst/>
            </a:prstGeom>
          </p:spPr>
          <p:txBody>
            <a:bodyPr anchor="ctr" rtlCol="false" tIns="52469" lIns="52469" bIns="52469" rIns="52469"/>
            <a:lstStyle/>
            <a:p>
              <a:pPr algn="ctr">
                <a:lnSpc>
                  <a:spcPts val="3215"/>
                </a:lnSpc>
              </a:pPr>
            </a:p>
          </p:txBody>
        </p:sp>
      </p:grpSp>
      <p:sp>
        <p:nvSpPr>
          <p:cNvPr name="AutoShape 16" id="16"/>
          <p:cNvSpPr/>
          <p:nvPr/>
        </p:nvSpPr>
        <p:spPr>
          <a:xfrm>
            <a:off x="3952591" y="8574948"/>
            <a:ext cx="13306709" cy="0"/>
          </a:xfrm>
          <a:prstGeom prst="line">
            <a:avLst/>
          </a:prstGeom>
          <a:ln cap="flat" w="38100">
            <a:solidFill>
              <a:srgbClr val="FFFFFF"/>
            </a:solidFill>
            <a:prstDash val="solid"/>
            <a:headEnd type="none" len="sm" w="sm"/>
            <a:tailEnd type="none" len="sm" w="sm"/>
          </a:ln>
        </p:spPr>
      </p:sp>
      <p:grpSp>
        <p:nvGrpSpPr>
          <p:cNvPr name="Group 17" id="17"/>
          <p:cNvGrpSpPr/>
          <p:nvPr/>
        </p:nvGrpSpPr>
        <p:grpSpPr>
          <a:xfrm rot="0">
            <a:off x="3952591" y="5753113"/>
            <a:ext cx="927427" cy="2619743"/>
            <a:chOff x="0" y="0"/>
            <a:chExt cx="236490" cy="668023"/>
          </a:xfrm>
        </p:grpSpPr>
        <p:sp>
          <p:nvSpPr>
            <p:cNvPr name="Freeform 18" id="18"/>
            <p:cNvSpPr/>
            <p:nvPr/>
          </p:nvSpPr>
          <p:spPr>
            <a:xfrm flipH="false" flipV="false" rot="0">
              <a:off x="0" y="0"/>
              <a:ext cx="236490" cy="668023"/>
            </a:xfrm>
            <a:custGeom>
              <a:avLst/>
              <a:gdLst/>
              <a:ahLst/>
              <a:cxnLst/>
              <a:rect r="r" b="b" t="t" l="l"/>
              <a:pathLst>
                <a:path h="668023" w="236490">
                  <a:moveTo>
                    <a:pt x="0" y="0"/>
                  </a:moveTo>
                  <a:lnTo>
                    <a:pt x="236490" y="0"/>
                  </a:lnTo>
                  <a:lnTo>
                    <a:pt x="236490" y="668023"/>
                  </a:lnTo>
                  <a:lnTo>
                    <a:pt x="0" y="668023"/>
                  </a:lnTo>
                  <a:close/>
                </a:path>
              </a:pathLst>
            </a:custGeom>
            <a:solidFill>
              <a:srgbClr val="EC994B"/>
            </a:solidFill>
          </p:spPr>
        </p:sp>
        <p:sp>
          <p:nvSpPr>
            <p:cNvPr name="TextBox 19" id="19"/>
            <p:cNvSpPr txBox="true"/>
            <p:nvPr/>
          </p:nvSpPr>
          <p:spPr>
            <a:xfrm>
              <a:off x="0" y="-95250"/>
              <a:ext cx="236490" cy="763273"/>
            </a:xfrm>
            <a:prstGeom prst="rect">
              <a:avLst/>
            </a:prstGeom>
          </p:spPr>
          <p:txBody>
            <a:bodyPr anchor="ctr" rtlCol="false" tIns="52469" lIns="52469" bIns="52469" rIns="52469"/>
            <a:lstStyle/>
            <a:p>
              <a:pPr algn="ctr">
                <a:lnSpc>
                  <a:spcPts val="3215"/>
                </a:lnSpc>
              </a:pPr>
            </a:p>
          </p:txBody>
        </p:sp>
      </p:grpSp>
      <p:sp>
        <p:nvSpPr>
          <p:cNvPr name="Freeform 20" id="20"/>
          <p:cNvSpPr/>
          <p:nvPr/>
        </p:nvSpPr>
        <p:spPr>
          <a:xfrm flipH="false" flipV="false" rot="0">
            <a:off x="2870411" y="6175706"/>
            <a:ext cx="1798943" cy="1490874"/>
          </a:xfrm>
          <a:custGeom>
            <a:avLst/>
            <a:gdLst/>
            <a:ahLst/>
            <a:cxnLst/>
            <a:rect r="r" b="b" t="t" l="l"/>
            <a:pathLst>
              <a:path h="1490874" w="1798943">
                <a:moveTo>
                  <a:pt x="0" y="0"/>
                </a:moveTo>
                <a:lnTo>
                  <a:pt x="1798944" y="0"/>
                </a:lnTo>
                <a:lnTo>
                  <a:pt x="1798944" y="1490874"/>
                </a:lnTo>
                <a:lnTo>
                  <a:pt x="0" y="1490874"/>
                </a:lnTo>
                <a:lnTo>
                  <a:pt x="0" y="0"/>
                </a:lnTo>
                <a:close/>
              </a:path>
            </a:pathLst>
          </a:custGeom>
          <a:blipFill>
            <a:blip r:embed="rId8"/>
            <a:stretch>
              <a:fillRect l="0" t="0" r="0" b="0"/>
            </a:stretch>
          </a:blipFill>
        </p:spPr>
      </p:sp>
      <p:sp>
        <p:nvSpPr>
          <p:cNvPr name="Freeform 21" id="21"/>
          <p:cNvSpPr/>
          <p:nvPr/>
        </p:nvSpPr>
        <p:spPr>
          <a:xfrm flipH="false" flipV="false" rot="0">
            <a:off x="13591216" y="3719898"/>
            <a:ext cx="1488386" cy="801868"/>
          </a:xfrm>
          <a:custGeom>
            <a:avLst/>
            <a:gdLst/>
            <a:ahLst/>
            <a:cxnLst/>
            <a:rect r="r" b="b" t="t" l="l"/>
            <a:pathLst>
              <a:path h="801868" w="1488386">
                <a:moveTo>
                  <a:pt x="0" y="0"/>
                </a:moveTo>
                <a:lnTo>
                  <a:pt x="1488387" y="0"/>
                </a:lnTo>
                <a:lnTo>
                  <a:pt x="1488387" y="801868"/>
                </a:lnTo>
                <a:lnTo>
                  <a:pt x="0" y="801868"/>
                </a:lnTo>
                <a:lnTo>
                  <a:pt x="0" y="0"/>
                </a:lnTo>
                <a:close/>
              </a:path>
            </a:pathLst>
          </a:custGeom>
          <a:blipFill>
            <a:blip r:embed="rId9"/>
            <a:stretch>
              <a:fillRect l="0" t="0" r="0" b="0"/>
            </a:stretch>
          </a:blipFill>
        </p:spPr>
      </p:sp>
      <p:sp>
        <p:nvSpPr>
          <p:cNvPr name="TextBox 22" id="22"/>
          <p:cNvSpPr txBox="true"/>
          <p:nvPr/>
        </p:nvSpPr>
        <p:spPr>
          <a:xfrm rot="0">
            <a:off x="11822479" y="5660450"/>
            <a:ext cx="5436821" cy="1151890"/>
          </a:xfrm>
          <a:prstGeom prst="rect">
            <a:avLst/>
          </a:prstGeom>
        </p:spPr>
        <p:txBody>
          <a:bodyPr anchor="t" rtlCol="false" tIns="0" lIns="0" bIns="0" rIns="0">
            <a:spAutoFit/>
          </a:bodyPr>
          <a:lstStyle/>
          <a:p>
            <a:pPr algn="l">
              <a:lnSpc>
                <a:spcPts val="8959"/>
              </a:lnSpc>
            </a:pPr>
            <a:r>
              <a:rPr lang="en-US" b="true" sz="6399">
                <a:solidFill>
                  <a:srgbClr val="EC994B"/>
                </a:solidFill>
                <a:latin typeface="Poppins Bold"/>
                <a:ea typeface="Poppins Bold"/>
                <a:cs typeface="Poppins Bold"/>
                <a:sym typeface="Poppins Bold"/>
              </a:rPr>
              <a:t>OUR </a:t>
            </a:r>
            <a:r>
              <a:rPr lang="en-US" b="true" sz="6399">
                <a:solidFill>
                  <a:srgbClr val="FFCA00"/>
                </a:solidFill>
                <a:latin typeface="Poppins Bold"/>
                <a:ea typeface="Poppins Bold"/>
                <a:cs typeface="Poppins Bold"/>
                <a:sym typeface="Poppins Bold"/>
              </a:rPr>
              <a:t>MISSION</a:t>
            </a:r>
          </a:p>
        </p:txBody>
      </p:sp>
      <p:sp>
        <p:nvSpPr>
          <p:cNvPr name="TextBox 23" id="23"/>
          <p:cNvSpPr txBox="true"/>
          <p:nvPr/>
        </p:nvSpPr>
        <p:spPr>
          <a:xfrm rot="0">
            <a:off x="1028700" y="2766248"/>
            <a:ext cx="4908802" cy="1184648"/>
          </a:xfrm>
          <a:prstGeom prst="rect">
            <a:avLst/>
          </a:prstGeom>
        </p:spPr>
        <p:txBody>
          <a:bodyPr anchor="t" rtlCol="false" tIns="0" lIns="0" bIns="0" rIns="0">
            <a:spAutoFit/>
          </a:bodyPr>
          <a:lstStyle/>
          <a:p>
            <a:pPr algn="l">
              <a:lnSpc>
                <a:spcPts val="9254"/>
              </a:lnSpc>
            </a:pPr>
            <a:r>
              <a:rPr lang="en-US" b="true" sz="6610">
                <a:solidFill>
                  <a:srgbClr val="FFFFFF"/>
                </a:solidFill>
                <a:latin typeface="Poppins Bold"/>
                <a:ea typeface="Poppins Bold"/>
                <a:cs typeface="Poppins Bold"/>
                <a:sym typeface="Poppins Bold"/>
              </a:rPr>
              <a:t>OUR</a:t>
            </a:r>
            <a:r>
              <a:rPr lang="en-US" b="true" sz="6610">
                <a:solidFill>
                  <a:srgbClr val="EC994B"/>
                </a:solidFill>
                <a:latin typeface="Poppins Bold"/>
                <a:ea typeface="Poppins Bold"/>
                <a:cs typeface="Poppins Bold"/>
                <a:sym typeface="Poppins Bold"/>
              </a:rPr>
              <a:t> VISION</a:t>
            </a:r>
          </a:p>
        </p:txBody>
      </p:sp>
      <p:sp>
        <p:nvSpPr>
          <p:cNvPr name="TextBox 24" id="24"/>
          <p:cNvSpPr txBox="true"/>
          <p:nvPr/>
        </p:nvSpPr>
        <p:spPr>
          <a:xfrm rot="0">
            <a:off x="1028700" y="4063682"/>
            <a:ext cx="12244332" cy="1080300"/>
          </a:xfrm>
          <a:prstGeom prst="rect">
            <a:avLst/>
          </a:prstGeom>
        </p:spPr>
        <p:txBody>
          <a:bodyPr anchor="t" rtlCol="false" tIns="0" lIns="0" bIns="0" rIns="0">
            <a:spAutoFit/>
          </a:bodyPr>
          <a:lstStyle/>
          <a:p>
            <a:pPr algn="just">
              <a:lnSpc>
                <a:spcPts val="4338"/>
              </a:lnSpc>
            </a:pPr>
            <a:r>
              <a:rPr lang="en-US" sz="3098">
                <a:solidFill>
                  <a:srgbClr val="FFFFFF"/>
                </a:solidFill>
                <a:latin typeface="PT Sans"/>
                <a:ea typeface="PT Sans"/>
                <a:cs typeface="PT Sans"/>
                <a:sym typeface="PT Sans"/>
              </a:rPr>
              <a:t>To revolutionize the gold jewellery industry with digital innovation, setting new standards for quality, purity, and customer satisfaction.</a:t>
            </a:r>
          </a:p>
        </p:txBody>
      </p:sp>
      <p:sp>
        <p:nvSpPr>
          <p:cNvPr name="TextBox 25" id="25"/>
          <p:cNvSpPr txBox="true"/>
          <p:nvPr/>
        </p:nvSpPr>
        <p:spPr>
          <a:xfrm rot="0">
            <a:off x="5040524" y="6784982"/>
            <a:ext cx="12576560" cy="2182155"/>
          </a:xfrm>
          <a:prstGeom prst="rect">
            <a:avLst/>
          </a:prstGeom>
        </p:spPr>
        <p:txBody>
          <a:bodyPr anchor="t" rtlCol="false" tIns="0" lIns="0" bIns="0" rIns="0">
            <a:spAutoFit/>
          </a:bodyPr>
          <a:lstStyle/>
          <a:p>
            <a:pPr algn="just">
              <a:lnSpc>
                <a:spcPts val="4338"/>
              </a:lnSpc>
            </a:pPr>
            <a:r>
              <a:rPr lang="en-US" sz="3098">
                <a:solidFill>
                  <a:srgbClr val="FFFFFF"/>
                </a:solidFill>
                <a:latin typeface="PT Sans"/>
                <a:ea typeface="PT Sans"/>
                <a:cs typeface="PT Sans"/>
                <a:sym typeface="PT Sans"/>
              </a:rPr>
              <a:t>To be the leading gold jewellery manufacturer and wholesaler, renowned for our exceptional quality, innovative designs, and customer-centric approach.</a:t>
            </a:r>
          </a:p>
          <a:p>
            <a:pPr algn="just">
              <a:lnSpc>
                <a:spcPts val="4338"/>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311302"/>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382" r="-8659" b="-6382"/>
            </a:stretch>
          </a:blipFill>
        </p:spPr>
      </p:sp>
      <p:sp>
        <p:nvSpPr>
          <p:cNvPr name="Freeform 3" id="3"/>
          <p:cNvSpPr/>
          <p:nvPr/>
        </p:nvSpPr>
        <p:spPr>
          <a:xfrm flipH="false" flipV="false" rot="0">
            <a:off x="3769883" y="737537"/>
            <a:ext cx="8312727" cy="8229600"/>
          </a:xfrm>
          <a:custGeom>
            <a:avLst/>
            <a:gdLst/>
            <a:ahLst/>
            <a:cxnLst/>
            <a:rect r="r" b="b" t="t" l="l"/>
            <a:pathLst>
              <a:path h="8229600" w="8312727">
                <a:moveTo>
                  <a:pt x="0" y="0"/>
                </a:moveTo>
                <a:lnTo>
                  <a:pt x="8312727" y="0"/>
                </a:lnTo>
                <a:lnTo>
                  <a:pt x="8312727" y="8229600"/>
                </a:lnTo>
                <a:lnTo>
                  <a:pt x="0" y="8229600"/>
                </a:lnTo>
                <a:lnTo>
                  <a:pt x="0" y="0"/>
                </a:lnTo>
                <a:close/>
              </a:path>
            </a:pathLst>
          </a:custGeom>
          <a:blipFill>
            <a:blip r:embed="rId3">
              <a:alphaModFix amt="30000"/>
            </a:blip>
            <a:stretch>
              <a:fillRect l="0" t="0" r="0" b="0"/>
            </a:stretch>
          </a:blipFill>
        </p:spPr>
      </p:sp>
      <p:sp>
        <p:nvSpPr>
          <p:cNvPr name="Freeform 4" id="4"/>
          <p:cNvSpPr/>
          <p:nvPr/>
        </p:nvSpPr>
        <p:spPr>
          <a:xfrm flipH="false" flipV="false" rot="0">
            <a:off x="0" y="-52764"/>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4">
              <a:alphaModFix amt="8999"/>
            </a:blip>
            <a:stretch>
              <a:fillRect l="0" t="0" r="0" b="0"/>
            </a:stretch>
          </a:blipFill>
        </p:spPr>
      </p:sp>
      <p:sp>
        <p:nvSpPr>
          <p:cNvPr name="Freeform 5" id="5"/>
          <p:cNvSpPr/>
          <p:nvPr/>
        </p:nvSpPr>
        <p:spPr>
          <a:xfrm flipH="false" flipV="false" rot="0">
            <a:off x="11479915" y="-2522219"/>
            <a:ext cx="7519048" cy="8229600"/>
          </a:xfrm>
          <a:custGeom>
            <a:avLst/>
            <a:gdLst/>
            <a:ahLst/>
            <a:cxnLst/>
            <a:rect r="r" b="b" t="t" l="l"/>
            <a:pathLst>
              <a:path h="8229600" w="7519048">
                <a:moveTo>
                  <a:pt x="0" y="0"/>
                </a:moveTo>
                <a:lnTo>
                  <a:pt x="7519047" y="0"/>
                </a:lnTo>
                <a:lnTo>
                  <a:pt x="7519047" y="8229600"/>
                </a:lnTo>
                <a:lnTo>
                  <a:pt x="0" y="8229600"/>
                </a:lnTo>
                <a:lnTo>
                  <a:pt x="0" y="0"/>
                </a:lnTo>
                <a:close/>
              </a:path>
            </a:pathLst>
          </a:custGeom>
          <a:blipFill>
            <a:blip r:embed="rId3">
              <a:alphaModFix amt="29000"/>
            </a:blip>
            <a:stretch>
              <a:fillRect l="0" t="0" r="-10555" b="0"/>
            </a:stretch>
          </a:blipFill>
        </p:spPr>
      </p:sp>
      <p:grpSp>
        <p:nvGrpSpPr>
          <p:cNvPr name="Group 6" id="6"/>
          <p:cNvGrpSpPr/>
          <p:nvPr/>
        </p:nvGrpSpPr>
        <p:grpSpPr>
          <a:xfrm rot="0">
            <a:off x="1028700" y="543935"/>
            <a:ext cx="2293341" cy="1366996"/>
            <a:chOff x="0" y="0"/>
            <a:chExt cx="3057788" cy="1822662"/>
          </a:xfrm>
        </p:grpSpPr>
        <p:sp>
          <p:nvSpPr>
            <p:cNvPr name="Freeform 7" id="7"/>
            <p:cNvSpPr/>
            <p:nvPr/>
          </p:nvSpPr>
          <p:spPr>
            <a:xfrm flipH="false" flipV="false" rot="0">
              <a:off x="939966" y="0"/>
              <a:ext cx="1177855" cy="1088138"/>
            </a:xfrm>
            <a:custGeom>
              <a:avLst/>
              <a:gdLst/>
              <a:ahLst/>
              <a:cxnLst/>
              <a:rect r="r" b="b" t="t" l="l"/>
              <a:pathLst>
                <a:path h="1088138" w="1177855">
                  <a:moveTo>
                    <a:pt x="0" y="0"/>
                  </a:moveTo>
                  <a:lnTo>
                    <a:pt x="1177856" y="0"/>
                  </a:lnTo>
                  <a:lnTo>
                    <a:pt x="1177856" y="1088138"/>
                  </a:lnTo>
                  <a:lnTo>
                    <a:pt x="0" y="1088138"/>
                  </a:lnTo>
                  <a:lnTo>
                    <a:pt x="0" y="0"/>
                  </a:lnTo>
                  <a:close/>
                </a:path>
              </a:pathLst>
            </a:custGeom>
            <a:blipFill>
              <a:blip r:embed="rId5">
                <a:alphaModFix amt="81000"/>
              </a:blip>
              <a:stretch>
                <a:fillRect l="0" t="0" r="0" b="-8245"/>
              </a:stretch>
            </a:blipFill>
          </p:spPr>
        </p:sp>
        <p:sp>
          <p:nvSpPr>
            <p:cNvPr name="TextBox 8" id="8"/>
            <p:cNvSpPr txBox="true"/>
            <p:nvPr/>
          </p:nvSpPr>
          <p:spPr>
            <a:xfrm rot="0">
              <a:off x="0" y="832093"/>
              <a:ext cx="1052683" cy="990569"/>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RR</a:t>
              </a:r>
            </a:p>
          </p:txBody>
        </p:sp>
        <p:sp>
          <p:nvSpPr>
            <p:cNvPr name="TextBox 9" id="9"/>
            <p:cNvSpPr txBox="true"/>
            <p:nvPr/>
          </p:nvSpPr>
          <p:spPr>
            <a:xfrm rot="0">
              <a:off x="1125861" y="832093"/>
              <a:ext cx="1931927" cy="990569"/>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GOLD</a:t>
              </a:r>
            </a:p>
          </p:txBody>
        </p:sp>
      </p:grpSp>
      <p:grpSp>
        <p:nvGrpSpPr>
          <p:cNvPr name="Group 10" id="10"/>
          <p:cNvGrpSpPr/>
          <p:nvPr/>
        </p:nvGrpSpPr>
        <p:grpSpPr>
          <a:xfrm rot="0">
            <a:off x="673396" y="9305925"/>
            <a:ext cx="2680099" cy="582326"/>
            <a:chOff x="0" y="0"/>
            <a:chExt cx="3573465" cy="776435"/>
          </a:xfrm>
        </p:grpSpPr>
        <p:sp>
          <p:nvSpPr>
            <p:cNvPr name="Freeform 11" id="11"/>
            <p:cNvSpPr/>
            <p:nvPr/>
          </p:nvSpPr>
          <p:spPr>
            <a:xfrm flipH="false" flipV="false" rot="0">
              <a:off x="0" y="0"/>
              <a:ext cx="776435" cy="776435"/>
            </a:xfrm>
            <a:custGeom>
              <a:avLst/>
              <a:gdLst/>
              <a:ahLst/>
              <a:cxnLst/>
              <a:rect r="r" b="b" t="t" l="l"/>
              <a:pathLst>
                <a:path h="776435" w="776435">
                  <a:moveTo>
                    <a:pt x="0" y="0"/>
                  </a:moveTo>
                  <a:lnTo>
                    <a:pt x="776435" y="0"/>
                  </a:lnTo>
                  <a:lnTo>
                    <a:pt x="776435" y="776435"/>
                  </a:lnTo>
                  <a:lnTo>
                    <a:pt x="0" y="7764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2" id="12"/>
            <p:cNvSpPr txBox="true"/>
            <p:nvPr/>
          </p:nvSpPr>
          <p:spPr>
            <a:xfrm rot="0">
              <a:off x="856359" y="61025"/>
              <a:ext cx="2717106" cy="550873"/>
            </a:xfrm>
            <a:prstGeom prst="rect">
              <a:avLst/>
            </a:prstGeom>
          </p:spPr>
          <p:txBody>
            <a:bodyPr anchor="t" rtlCol="false" tIns="0" lIns="0" bIns="0" rIns="0">
              <a:spAutoFit/>
            </a:bodyPr>
            <a:lstStyle/>
            <a:p>
              <a:pPr algn="ctr">
                <a:lnSpc>
                  <a:spcPts val="3215"/>
                </a:lnSpc>
              </a:pPr>
              <a:r>
                <a:rPr lang="en-US" sz="2296">
                  <a:solidFill>
                    <a:srgbClr val="FFFFFF"/>
                  </a:solidFill>
                  <a:latin typeface="Arial MT Pro"/>
                  <a:ea typeface="Arial MT Pro"/>
                  <a:cs typeface="Arial MT Pro"/>
                  <a:sym typeface="Arial MT Pro"/>
                </a:rPr>
                <a:t>www.rrgold.biz</a:t>
              </a:r>
            </a:p>
          </p:txBody>
        </p:sp>
      </p:grpSp>
      <p:grpSp>
        <p:nvGrpSpPr>
          <p:cNvPr name="Group 13" id="13"/>
          <p:cNvGrpSpPr/>
          <p:nvPr/>
        </p:nvGrpSpPr>
        <p:grpSpPr>
          <a:xfrm rot="0">
            <a:off x="5479450" y="2506454"/>
            <a:ext cx="3301313" cy="3200927"/>
            <a:chOff x="0" y="0"/>
            <a:chExt cx="869482" cy="843043"/>
          </a:xfrm>
        </p:grpSpPr>
        <p:sp>
          <p:nvSpPr>
            <p:cNvPr name="Freeform 14" id="14"/>
            <p:cNvSpPr/>
            <p:nvPr/>
          </p:nvSpPr>
          <p:spPr>
            <a:xfrm flipH="false" flipV="false" rot="0">
              <a:off x="0" y="0"/>
              <a:ext cx="869482" cy="843043"/>
            </a:xfrm>
            <a:custGeom>
              <a:avLst/>
              <a:gdLst/>
              <a:ahLst/>
              <a:cxnLst/>
              <a:rect r="r" b="b" t="t" l="l"/>
              <a:pathLst>
                <a:path h="843043" w="869482">
                  <a:moveTo>
                    <a:pt x="46902" y="0"/>
                  </a:moveTo>
                  <a:lnTo>
                    <a:pt x="822580" y="0"/>
                  </a:lnTo>
                  <a:cubicBezTo>
                    <a:pt x="835019" y="0"/>
                    <a:pt x="846949" y="4941"/>
                    <a:pt x="855744" y="13737"/>
                  </a:cubicBezTo>
                  <a:cubicBezTo>
                    <a:pt x="864540" y="22533"/>
                    <a:pt x="869482" y="34463"/>
                    <a:pt x="869482" y="46902"/>
                  </a:cubicBezTo>
                  <a:lnTo>
                    <a:pt x="869482" y="796140"/>
                  </a:lnTo>
                  <a:cubicBezTo>
                    <a:pt x="869482" y="808580"/>
                    <a:pt x="864540" y="820509"/>
                    <a:pt x="855744" y="829305"/>
                  </a:cubicBezTo>
                  <a:cubicBezTo>
                    <a:pt x="846949" y="838101"/>
                    <a:pt x="835019" y="843043"/>
                    <a:pt x="822580" y="843043"/>
                  </a:cubicBezTo>
                  <a:lnTo>
                    <a:pt x="46902" y="843043"/>
                  </a:lnTo>
                  <a:cubicBezTo>
                    <a:pt x="34463" y="843043"/>
                    <a:pt x="22533" y="838101"/>
                    <a:pt x="13737" y="829305"/>
                  </a:cubicBezTo>
                  <a:cubicBezTo>
                    <a:pt x="4941" y="820509"/>
                    <a:pt x="0" y="808580"/>
                    <a:pt x="0" y="796140"/>
                  </a:cubicBezTo>
                  <a:lnTo>
                    <a:pt x="0" y="46902"/>
                  </a:lnTo>
                  <a:cubicBezTo>
                    <a:pt x="0" y="34463"/>
                    <a:pt x="4941" y="22533"/>
                    <a:pt x="13737" y="13737"/>
                  </a:cubicBezTo>
                  <a:cubicBezTo>
                    <a:pt x="22533" y="4941"/>
                    <a:pt x="34463" y="0"/>
                    <a:pt x="46902" y="0"/>
                  </a:cubicBezTo>
                  <a:close/>
                </a:path>
              </a:pathLst>
            </a:custGeom>
            <a:solidFill>
              <a:srgbClr val="FFFFFF"/>
            </a:solidFill>
            <a:ln w="28575" cap="sq">
              <a:solidFill>
                <a:srgbClr val="EC994B"/>
              </a:solidFill>
              <a:prstDash val="solid"/>
              <a:miter/>
            </a:ln>
          </p:spPr>
        </p:sp>
        <p:sp>
          <p:nvSpPr>
            <p:cNvPr name="TextBox 15" id="15"/>
            <p:cNvSpPr txBox="true"/>
            <p:nvPr/>
          </p:nvSpPr>
          <p:spPr>
            <a:xfrm>
              <a:off x="0" y="-95250"/>
              <a:ext cx="869482" cy="938293"/>
            </a:xfrm>
            <a:prstGeom prst="rect">
              <a:avLst/>
            </a:prstGeom>
          </p:spPr>
          <p:txBody>
            <a:bodyPr anchor="ctr" rtlCol="false" tIns="50800" lIns="50800" bIns="50800" rIns="50800"/>
            <a:lstStyle/>
            <a:p>
              <a:pPr algn="ctr">
                <a:lnSpc>
                  <a:spcPts val="3215"/>
                </a:lnSpc>
              </a:pPr>
            </a:p>
          </p:txBody>
        </p:sp>
      </p:grpSp>
      <p:grpSp>
        <p:nvGrpSpPr>
          <p:cNvPr name="Group 16" id="16"/>
          <p:cNvGrpSpPr/>
          <p:nvPr/>
        </p:nvGrpSpPr>
        <p:grpSpPr>
          <a:xfrm rot="0">
            <a:off x="5558556" y="2600769"/>
            <a:ext cx="3143100" cy="2489967"/>
            <a:chOff x="0" y="0"/>
            <a:chExt cx="486948" cy="385761"/>
          </a:xfrm>
        </p:grpSpPr>
        <p:sp>
          <p:nvSpPr>
            <p:cNvPr name="Freeform 17" id="17"/>
            <p:cNvSpPr/>
            <p:nvPr/>
          </p:nvSpPr>
          <p:spPr>
            <a:xfrm flipH="false" flipV="false" rot="0">
              <a:off x="0" y="0"/>
              <a:ext cx="486948" cy="385761"/>
            </a:xfrm>
            <a:custGeom>
              <a:avLst/>
              <a:gdLst/>
              <a:ahLst/>
              <a:cxnLst/>
              <a:rect r="r" b="b" t="t" l="l"/>
              <a:pathLst>
                <a:path h="385761" w="486948">
                  <a:moveTo>
                    <a:pt x="49263" y="0"/>
                  </a:moveTo>
                  <a:lnTo>
                    <a:pt x="437686" y="0"/>
                  </a:lnTo>
                  <a:cubicBezTo>
                    <a:pt x="450751" y="0"/>
                    <a:pt x="463281" y="5190"/>
                    <a:pt x="472520" y="14429"/>
                  </a:cubicBezTo>
                  <a:cubicBezTo>
                    <a:pt x="481758" y="23667"/>
                    <a:pt x="486948" y="36198"/>
                    <a:pt x="486948" y="49263"/>
                  </a:cubicBezTo>
                  <a:lnTo>
                    <a:pt x="486948" y="336498"/>
                  </a:lnTo>
                  <a:cubicBezTo>
                    <a:pt x="486948" y="349563"/>
                    <a:pt x="481758" y="362094"/>
                    <a:pt x="472520" y="371332"/>
                  </a:cubicBezTo>
                  <a:cubicBezTo>
                    <a:pt x="463281" y="380571"/>
                    <a:pt x="450751" y="385761"/>
                    <a:pt x="437686" y="385761"/>
                  </a:cubicBezTo>
                  <a:lnTo>
                    <a:pt x="49263" y="385761"/>
                  </a:lnTo>
                  <a:cubicBezTo>
                    <a:pt x="36198" y="385761"/>
                    <a:pt x="23667" y="380571"/>
                    <a:pt x="14429" y="371332"/>
                  </a:cubicBezTo>
                  <a:cubicBezTo>
                    <a:pt x="5190" y="362094"/>
                    <a:pt x="0" y="349563"/>
                    <a:pt x="0" y="336498"/>
                  </a:cubicBezTo>
                  <a:lnTo>
                    <a:pt x="0" y="49263"/>
                  </a:lnTo>
                  <a:cubicBezTo>
                    <a:pt x="0" y="36198"/>
                    <a:pt x="5190" y="23667"/>
                    <a:pt x="14429" y="14429"/>
                  </a:cubicBezTo>
                  <a:cubicBezTo>
                    <a:pt x="23667" y="5190"/>
                    <a:pt x="36198" y="0"/>
                    <a:pt x="49263" y="0"/>
                  </a:cubicBezTo>
                  <a:close/>
                </a:path>
              </a:pathLst>
            </a:custGeom>
            <a:blipFill>
              <a:blip r:embed="rId8"/>
              <a:stretch>
                <a:fillRect l="0" t="-13115" r="0" b="-13115"/>
              </a:stretch>
            </a:blipFill>
          </p:spPr>
        </p:sp>
      </p:grpSp>
      <p:grpSp>
        <p:nvGrpSpPr>
          <p:cNvPr name="Group 18" id="18"/>
          <p:cNvGrpSpPr/>
          <p:nvPr/>
        </p:nvGrpSpPr>
        <p:grpSpPr>
          <a:xfrm rot="0">
            <a:off x="3479704" y="6136236"/>
            <a:ext cx="3301313" cy="3200927"/>
            <a:chOff x="0" y="0"/>
            <a:chExt cx="869482" cy="843043"/>
          </a:xfrm>
        </p:grpSpPr>
        <p:sp>
          <p:nvSpPr>
            <p:cNvPr name="Freeform 19" id="19"/>
            <p:cNvSpPr/>
            <p:nvPr/>
          </p:nvSpPr>
          <p:spPr>
            <a:xfrm flipH="false" flipV="false" rot="0">
              <a:off x="0" y="0"/>
              <a:ext cx="869482" cy="843043"/>
            </a:xfrm>
            <a:custGeom>
              <a:avLst/>
              <a:gdLst/>
              <a:ahLst/>
              <a:cxnLst/>
              <a:rect r="r" b="b" t="t" l="l"/>
              <a:pathLst>
                <a:path h="843043" w="869482">
                  <a:moveTo>
                    <a:pt x="46902" y="0"/>
                  </a:moveTo>
                  <a:lnTo>
                    <a:pt x="822580" y="0"/>
                  </a:lnTo>
                  <a:cubicBezTo>
                    <a:pt x="835019" y="0"/>
                    <a:pt x="846949" y="4941"/>
                    <a:pt x="855744" y="13737"/>
                  </a:cubicBezTo>
                  <a:cubicBezTo>
                    <a:pt x="864540" y="22533"/>
                    <a:pt x="869482" y="34463"/>
                    <a:pt x="869482" y="46902"/>
                  </a:cubicBezTo>
                  <a:lnTo>
                    <a:pt x="869482" y="796140"/>
                  </a:lnTo>
                  <a:cubicBezTo>
                    <a:pt x="869482" y="808580"/>
                    <a:pt x="864540" y="820509"/>
                    <a:pt x="855744" y="829305"/>
                  </a:cubicBezTo>
                  <a:cubicBezTo>
                    <a:pt x="846949" y="838101"/>
                    <a:pt x="835019" y="843043"/>
                    <a:pt x="822580" y="843043"/>
                  </a:cubicBezTo>
                  <a:lnTo>
                    <a:pt x="46902" y="843043"/>
                  </a:lnTo>
                  <a:cubicBezTo>
                    <a:pt x="34463" y="843043"/>
                    <a:pt x="22533" y="838101"/>
                    <a:pt x="13737" y="829305"/>
                  </a:cubicBezTo>
                  <a:cubicBezTo>
                    <a:pt x="4941" y="820509"/>
                    <a:pt x="0" y="808580"/>
                    <a:pt x="0" y="796140"/>
                  </a:cubicBezTo>
                  <a:lnTo>
                    <a:pt x="0" y="46902"/>
                  </a:lnTo>
                  <a:cubicBezTo>
                    <a:pt x="0" y="34463"/>
                    <a:pt x="4941" y="22533"/>
                    <a:pt x="13737" y="13737"/>
                  </a:cubicBezTo>
                  <a:cubicBezTo>
                    <a:pt x="22533" y="4941"/>
                    <a:pt x="34463" y="0"/>
                    <a:pt x="46902" y="0"/>
                  </a:cubicBezTo>
                  <a:close/>
                </a:path>
              </a:pathLst>
            </a:custGeom>
            <a:solidFill>
              <a:srgbClr val="FFFFFF"/>
            </a:solidFill>
            <a:ln w="38100" cap="sq">
              <a:solidFill>
                <a:srgbClr val="EC994B"/>
              </a:solidFill>
              <a:prstDash val="solid"/>
              <a:miter/>
            </a:ln>
          </p:spPr>
        </p:sp>
        <p:sp>
          <p:nvSpPr>
            <p:cNvPr name="TextBox 20" id="20"/>
            <p:cNvSpPr txBox="true"/>
            <p:nvPr/>
          </p:nvSpPr>
          <p:spPr>
            <a:xfrm>
              <a:off x="0" y="-95250"/>
              <a:ext cx="869482" cy="938293"/>
            </a:xfrm>
            <a:prstGeom prst="rect">
              <a:avLst/>
            </a:prstGeom>
          </p:spPr>
          <p:txBody>
            <a:bodyPr anchor="ctr" rtlCol="false" tIns="50800" lIns="50800" bIns="50800" rIns="50800"/>
            <a:lstStyle/>
            <a:p>
              <a:pPr algn="ctr">
                <a:lnSpc>
                  <a:spcPts val="3215"/>
                </a:lnSpc>
              </a:pPr>
            </a:p>
          </p:txBody>
        </p:sp>
      </p:grpSp>
      <p:grpSp>
        <p:nvGrpSpPr>
          <p:cNvPr name="Group 21" id="21"/>
          <p:cNvGrpSpPr/>
          <p:nvPr/>
        </p:nvGrpSpPr>
        <p:grpSpPr>
          <a:xfrm rot="0">
            <a:off x="3558736" y="6234958"/>
            <a:ext cx="3143250" cy="2489835"/>
            <a:chOff x="0" y="0"/>
            <a:chExt cx="486972" cy="385741"/>
          </a:xfrm>
        </p:grpSpPr>
        <p:sp>
          <p:nvSpPr>
            <p:cNvPr name="Freeform 22" id="22"/>
            <p:cNvSpPr/>
            <p:nvPr/>
          </p:nvSpPr>
          <p:spPr>
            <a:xfrm flipH="false" flipV="false" rot="0">
              <a:off x="0" y="0"/>
              <a:ext cx="486972" cy="385741"/>
            </a:xfrm>
            <a:custGeom>
              <a:avLst/>
              <a:gdLst/>
              <a:ahLst/>
              <a:cxnLst/>
              <a:rect r="r" b="b" t="t" l="l"/>
              <a:pathLst>
                <a:path h="385741" w="486972">
                  <a:moveTo>
                    <a:pt x="49261" y="0"/>
                  </a:moveTo>
                  <a:lnTo>
                    <a:pt x="437711" y="0"/>
                  </a:lnTo>
                  <a:cubicBezTo>
                    <a:pt x="450776" y="0"/>
                    <a:pt x="463305" y="5190"/>
                    <a:pt x="472544" y="14428"/>
                  </a:cubicBezTo>
                  <a:cubicBezTo>
                    <a:pt x="481782" y="23666"/>
                    <a:pt x="486972" y="36196"/>
                    <a:pt x="486972" y="49261"/>
                  </a:cubicBezTo>
                  <a:lnTo>
                    <a:pt x="486972" y="336480"/>
                  </a:lnTo>
                  <a:cubicBezTo>
                    <a:pt x="486972" y="363686"/>
                    <a:pt x="464917" y="385741"/>
                    <a:pt x="437711" y="385741"/>
                  </a:cubicBezTo>
                  <a:lnTo>
                    <a:pt x="49261" y="385741"/>
                  </a:lnTo>
                  <a:cubicBezTo>
                    <a:pt x="22055" y="385741"/>
                    <a:pt x="0" y="363686"/>
                    <a:pt x="0" y="336480"/>
                  </a:cubicBezTo>
                  <a:lnTo>
                    <a:pt x="0" y="49261"/>
                  </a:lnTo>
                  <a:cubicBezTo>
                    <a:pt x="0" y="22055"/>
                    <a:pt x="22055" y="0"/>
                    <a:pt x="49261" y="0"/>
                  </a:cubicBezTo>
                  <a:close/>
                </a:path>
              </a:pathLst>
            </a:custGeom>
            <a:blipFill>
              <a:blip r:embed="rId9"/>
              <a:stretch>
                <a:fillRect l="0" t="-13121" r="0" b="-13121"/>
              </a:stretch>
            </a:blipFill>
            <a:ln cap="sq">
              <a:noFill/>
              <a:prstDash val="solid"/>
              <a:miter/>
            </a:ln>
          </p:spPr>
        </p:sp>
      </p:grpSp>
      <p:sp>
        <p:nvSpPr>
          <p:cNvPr name="TextBox 23" id="23"/>
          <p:cNvSpPr txBox="true"/>
          <p:nvPr/>
        </p:nvSpPr>
        <p:spPr>
          <a:xfrm rot="0">
            <a:off x="3630846" y="8762893"/>
            <a:ext cx="3071140" cy="438785"/>
          </a:xfrm>
          <a:prstGeom prst="rect">
            <a:avLst/>
          </a:prstGeom>
        </p:spPr>
        <p:txBody>
          <a:bodyPr anchor="t" rtlCol="false" tIns="0" lIns="0" bIns="0" rIns="0">
            <a:spAutoFit/>
          </a:bodyPr>
          <a:lstStyle/>
          <a:p>
            <a:pPr algn="just">
              <a:lnSpc>
                <a:spcPts val="3640"/>
              </a:lnSpc>
            </a:pPr>
            <a:r>
              <a:rPr lang="en-US" b="true" sz="2600">
                <a:solidFill>
                  <a:srgbClr val="311302"/>
                </a:solidFill>
                <a:latin typeface="PT Sans Bold"/>
                <a:ea typeface="PT Sans Bold"/>
                <a:cs typeface="PT Sans Bold"/>
                <a:sym typeface="PT Sans Bold"/>
              </a:rPr>
              <a:t>OLD GOLD DEALINGS</a:t>
            </a:r>
          </a:p>
        </p:txBody>
      </p:sp>
      <p:grpSp>
        <p:nvGrpSpPr>
          <p:cNvPr name="Group 24" id="24"/>
          <p:cNvGrpSpPr/>
          <p:nvPr/>
        </p:nvGrpSpPr>
        <p:grpSpPr>
          <a:xfrm rot="0">
            <a:off x="9507237" y="2506454"/>
            <a:ext cx="3301313" cy="3200927"/>
            <a:chOff x="0" y="0"/>
            <a:chExt cx="869482" cy="843043"/>
          </a:xfrm>
        </p:grpSpPr>
        <p:sp>
          <p:nvSpPr>
            <p:cNvPr name="Freeform 25" id="25"/>
            <p:cNvSpPr/>
            <p:nvPr/>
          </p:nvSpPr>
          <p:spPr>
            <a:xfrm flipH="false" flipV="false" rot="0">
              <a:off x="0" y="0"/>
              <a:ext cx="869482" cy="843043"/>
            </a:xfrm>
            <a:custGeom>
              <a:avLst/>
              <a:gdLst/>
              <a:ahLst/>
              <a:cxnLst/>
              <a:rect r="r" b="b" t="t" l="l"/>
              <a:pathLst>
                <a:path h="843043" w="869482">
                  <a:moveTo>
                    <a:pt x="46902" y="0"/>
                  </a:moveTo>
                  <a:lnTo>
                    <a:pt x="822580" y="0"/>
                  </a:lnTo>
                  <a:cubicBezTo>
                    <a:pt x="835019" y="0"/>
                    <a:pt x="846949" y="4941"/>
                    <a:pt x="855744" y="13737"/>
                  </a:cubicBezTo>
                  <a:cubicBezTo>
                    <a:pt x="864540" y="22533"/>
                    <a:pt x="869482" y="34463"/>
                    <a:pt x="869482" y="46902"/>
                  </a:cubicBezTo>
                  <a:lnTo>
                    <a:pt x="869482" y="796140"/>
                  </a:lnTo>
                  <a:cubicBezTo>
                    <a:pt x="869482" y="808580"/>
                    <a:pt x="864540" y="820509"/>
                    <a:pt x="855744" y="829305"/>
                  </a:cubicBezTo>
                  <a:cubicBezTo>
                    <a:pt x="846949" y="838101"/>
                    <a:pt x="835019" y="843043"/>
                    <a:pt x="822580" y="843043"/>
                  </a:cubicBezTo>
                  <a:lnTo>
                    <a:pt x="46902" y="843043"/>
                  </a:lnTo>
                  <a:cubicBezTo>
                    <a:pt x="34463" y="843043"/>
                    <a:pt x="22533" y="838101"/>
                    <a:pt x="13737" y="829305"/>
                  </a:cubicBezTo>
                  <a:cubicBezTo>
                    <a:pt x="4941" y="820509"/>
                    <a:pt x="0" y="808580"/>
                    <a:pt x="0" y="796140"/>
                  </a:cubicBezTo>
                  <a:lnTo>
                    <a:pt x="0" y="46902"/>
                  </a:lnTo>
                  <a:cubicBezTo>
                    <a:pt x="0" y="34463"/>
                    <a:pt x="4941" y="22533"/>
                    <a:pt x="13737" y="13737"/>
                  </a:cubicBezTo>
                  <a:cubicBezTo>
                    <a:pt x="22533" y="4941"/>
                    <a:pt x="34463" y="0"/>
                    <a:pt x="46902" y="0"/>
                  </a:cubicBezTo>
                  <a:close/>
                </a:path>
              </a:pathLst>
            </a:custGeom>
            <a:solidFill>
              <a:srgbClr val="FFFFFF"/>
            </a:solidFill>
            <a:ln w="28575" cap="sq">
              <a:solidFill>
                <a:srgbClr val="EC994B"/>
              </a:solidFill>
              <a:prstDash val="solid"/>
              <a:miter/>
            </a:ln>
          </p:spPr>
        </p:sp>
        <p:sp>
          <p:nvSpPr>
            <p:cNvPr name="TextBox 26" id="26"/>
            <p:cNvSpPr txBox="true"/>
            <p:nvPr/>
          </p:nvSpPr>
          <p:spPr>
            <a:xfrm>
              <a:off x="0" y="-95250"/>
              <a:ext cx="869482" cy="938293"/>
            </a:xfrm>
            <a:prstGeom prst="rect">
              <a:avLst/>
            </a:prstGeom>
          </p:spPr>
          <p:txBody>
            <a:bodyPr anchor="ctr" rtlCol="false" tIns="50800" lIns="50800" bIns="50800" rIns="50800"/>
            <a:lstStyle/>
            <a:p>
              <a:pPr algn="ctr">
                <a:lnSpc>
                  <a:spcPts val="3215"/>
                </a:lnSpc>
              </a:pPr>
            </a:p>
          </p:txBody>
        </p:sp>
      </p:grpSp>
      <p:grpSp>
        <p:nvGrpSpPr>
          <p:cNvPr name="Group 27" id="27"/>
          <p:cNvGrpSpPr/>
          <p:nvPr/>
        </p:nvGrpSpPr>
        <p:grpSpPr>
          <a:xfrm rot="0">
            <a:off x="9586269" y="2629995"/>
            <a:ext cx="3143250" cy="2489835"/>
            <a:chOff x="0" y="0"/>
            <a:chExt cx="486972" cy="385741"/>
          </a:xfrm>
        </p:grpSpPr>
        <p:sp>
          <p:nvSpPr>
            <p:cNvPr name="Freeform 28" id="28"/>
            <p:cNvSpPr/>
            <p:nvPr/>
          </p:nvSpPr>
          <p:spPr>
            <a:xfrm flipH="false" flipV="false" rot="0">
              <a:off x="0" y="0"/>
              <a:ext cx="486972" cy="385741"/>
            </a:xfrm>
            <a:custGeom>
              <a:avLst/>
              <a:gdLst/>
              <a:ahLst/>
              <a:cxnLst/>
              <a:rect r="r" b="b" t="t" l="l"/>
              <a:pathLst>
                <a:path h="385741" w="486972">
                  <a:moveTo>
                    <a:pt x="49261" y="0"/>
                  </a:moveTo>
                  <a:lnTo>
                    <a:pt x="437711" y="0"/>
                  </a:lnTo>
                  <a:cubicBezTo>
                    <a:pt x="450776" y="0"/>
                    <a:pt x="463305" y="5190"/>
                    <a:pt x="472544" y="14428"/>
                  </a:cubicBezTo>
                  <a:cubicBezTo>
                    <a:pt x="481782" y="23666"/>
                    <a:pt x="486972" y="36196"/>
                    <a:pt x="486972" y="49261"/>
                  </a:cubicBezTo>
                  <a:lnTo>
                    <a:pt x="486972" y="336480"/>
                  </a:lnTo>
                  <a:cubicBezTo>
                    <a:pt x="486972" y="363686"/>
                    <a:pt x="464917" y="385741"/>
                    <a:pt x="437711" y="385741"/>
                  </a:cubicBezTo>
                  <a:lnTo>
                    <a:pt x="49261" y="385741"/>
                  </a:lnTo>
                  <a:cubicBezTo>
                    <a:pt x="22055" y="385741"/>
                    <a:pt x="0" y="363686"/>
                    <a:pt x="0" y="336480"/>
                  </a:cubicBezTo>
                  <a:lnTo>
                    <a:pt x="0" y="49261"/>
                  </a:lnTo>
                  <a:cubicBezTo>
                    <a:pt x="0" y="22055"/>
                    <a:pt x="22055" y="0"/>
                    <a:pt x="49261" y="0"/>
                  </a:cubicBezTo>
                  <a:close/>
                </a:path>
              </a:pathLst>
            </a:custGeom>
            <a:blipFill>
              <a:blip r:embed="rId10"/>
              <a:stretch>
                <a:fillRect l="0" t="-13121" r="0" b="-13121"/>
              </a:stretch>
            </a:blipFill>
            <a:ln cap="sq">
              <a:noFill/>
              <a:prstDash val="solid"/>
              <a:miter/>
            </a:ln>
          </p:spPr>
        </p:sp>
      </p:grpSp>
      <p:grpSp>
        <p:nvGrpSpPr>
          <p:cNvPr name="Group 29" id="29"/>
          <p:cNvGrpSpPr/>
          <p:nvPr/>
        </p:nvGrpSpPr>
        <p:grpSpPr>
          <a:xfrm rot="0">
            <a:off x="13535025" y="2506454"/>
            <a:ext cx="3301313" cy="3200927"/>
            <a:chOff x="0" y="0"/>
            <a:chExt cx="4401751" cy="4267903"/>
          </a:xfrm>
        </p:grpSpPr>
        <p:grpSp>
          <p:nvGrpSpPr>
            <p:cNvPr name="Group 30" id="30"/>
            <p:cNvGrpSpPr/>
            <p:nvPr/>
          </p:nvGrpSpPr>
          <p:grpSpPr>
            <a:xfrm rot="0">
              <a:off x="0" y="0"/>
              <a:ext cx="4401751" cy="4267903"/>
              <a:chOff x="0" y="0"/>
              <a:chExt cx="869482" cy="843043"/>
            </a:xfrm>
          </p:grpSpPr>
          <p:sp>
            <p:nvSpPr>
              <p:cNvPr name="Freeform 31" id="31"/>
              <p:cNvSpPr/>
              <p:nvPr/>
            </p:nvSpPr>
            <p:spPr>
              <a:xfrm flipH="false" flipV="false" rot="0">
                <a:off x="0" y="0"/>
                <a:ext cx="869482" cy="843043"/>
              </a:xfrm>
              <a:custGeom>
                <a:avLst/>
                <a:gdLst/>
                <a:ahLst/>
                <a:cxnLst/>
                <a:rect r="r" b="b" t="t" l="l"/>
                <a:pathLst>
                  <a:path h="843043" w="869482">
                    <a:moveTo>
                      <a:pt x="46902" y="0"/>
                    </a:moveTo>
                    <a:lnTo>
                      <a:pt x="822580" y="0"/>
                    </a:lnTo>
                    <a:cubicBezTo>
                      <a:pt x="835019" y="0"/>
                      <a:pt x="846949" y="4941"/>
                      <a:pt x="855744" y="13737"/>
                    </a:cubicBezTo>
                    <a:cubicBezTo>
                      <a:pt x="864540" y="22533"/>
                      <a:pt x="869482" y="34463"/>
                      <a:pt x="869482" y="46902"/>
                    </a:cubicBezTo>
                    <a:lnTo>
                      <a:pt x="869482" y="796140"/>
                    </a:lnTo>
                    <a:cubicBezTo>
                      <a:pt x="869482" y="808580"/>
                      <a:pt x="864540" y="820509"/>
                      <a:pt x="855744" y="829305"/>
                    </a:cubicBezTo>
                    <a:cubicBezTo>
                      <a:pt x="846949" y="838101"/>
                      <a:pt x="835019" y="843043"/>
                      <a:pt x="822580" y="843043"/>
                    </a:cubicBezTo>
                    <a:lnTo>
                      <a:pt x="46902" y="843043"/>
                    </a:lnTo>
                    <a:cubicBezTo>
                      <a:pt x="34463" y="843043"/>
                      <a:pt x="22533" y="838101"/>
                      <a:pt x="13737" y="829305"/>
                    </a:cubicBezTo>
                    <a:cubicBezTo>
                      <a:pt x="4941" y="820509"/>
                      <a:pt x="0" y="808580"/>
                      <a:pt x="0" y="796140"/>
                    </a:cubicBezTo>
                    <a:lnTo>
                      <a:pt x="0" y="46902"/>
                    </a:lnTo>
                    <a:cubicBezTo>
                      <a:pt x="0" y="34463"/>
                      <a:pt x="4941" y="22533"/>
                      <a:pt x="13737" y="13737"/>
                    </a:cubicBezTo>
                    <a:cubicBezTo>
                      <a:pt x="22533" y="4941"/>
                      <a:pt x="34463" y="0"/>
                      <a:pt x="46902" y="0"/>
                    </a:cubicBezTo>
                    <a:close/>
                  </a:path>
                </a:pathLst>
              </a:custGeom>
              <a:solidFill>
                <a:srgbClr val="FFFFFF"/>
              </a:solidFill>
              <a:ln w="38100" cap="sq">
                <a:solidFill>
                  <a:srgbClr val="EC994B"/>
                </a:solidFill>
                <a:prstDash val="solid"/>
                <a:miter/>
              </a:ln>
            </p:spPr>
          </p:sp>
          <p:sp>
            <p:nvSpPr>
              <p:cNvPr name="TextBox 32" id="32"/>
              <p:cNvSpPr txBox="true"/>
              <p:nvPr/>
            </p:nvSpPr>
            <p:spPr>
              <a:xfrm>
                <a:off x="0" y="-95250"/>
                <a:ext cx="869482" cy="938293"/>
              </a:xfrm>
              <a:prstGeom prst="rect">
                <a:avLst/>
              </a:prstGeom>
            </p:spPr>
            <p:txBody>
              <a:bodyPr anchor="ctr" rtlCol="false" tIns="50800" lIns="50800" bIns="50800" rIns="50800"/>
              <a:lstStyle/>
              <a:p>
                <a:pPr algn="ctr">
                  <a:lnSpc>
                    <a:spcPts val="3215"/>
                  </a:lnSpc>
                </a:pPr>
              </a:p>
            </p:txBody>
          </p:sp>
        </p:grpSp>
        <p:grpSp>
          <p:nvGrpSpPr>
            <p:cNvPr name="Group 33" id="33"/>
            <p:cNvGrpSpPr/>
            <p:nvPr/>
          </p:nvGrpSpPr>
          <p:grpSpPr>
            <a:xfrm rot="0">
              <a:off x="105375" y="125929"/>
              <a:ext cx="4191000" cy="3319780"/>
              <a:chOff x="0" y="0"/>
              <a:chExt cx="486972" cy="385741"/>
            </a:xfrm>
          </p:grpSpPr>
          <p:sp>
            <p:nvSpPr>
              <p:cNvPr name="Freeform 34" id="34"/>
              <p:cNvSpPr/>
              <p:nvPr/>
            </p:nvSpPr>
            <p:spPr>
              <a:xfrm flipH="false" flipV="false" rot="0">
                <a:off x="0" y="0"/>
                <a:ext cx="486972" cy="385741"/>
              </a:xfrm>
              <a:custGeom>
                <a:avLst/>
                <a:gdLst/>
                <a:ahLst/>
                <a:cxnLst/>
                <a:rect r="r" b="b" t="t" l="l"/>
                <a:pathLst>
                  <a:path h="385741" w="486972">
                    <a:moveTo>
                      <a:pt x="49261" y="0"/>
                    </a:moveTo>
                    <a:lnTo>
                      <a:pt x="437711" y="0"/>
                    </a:lnTo>
                    <a:cubicBezTo>
                      <a:pt x="450776" y="0"/>
                      <a:pt x="463305" y="5190"/>
                      <a:pt x="472544" y="14428"/>
                    </a:cubicBezTo>
                    <a:cubicBezTo>
                      <a:pt x="481782" y="23666"/>
                      <a:pt x="486972" y="36196"/>
                      <a:pt x="486972" y="49261"/>
                    </a:cubicBezTo>
                    <a:lnTo>
                      <a:pt x="486972" y="336480"/>
                    </a:lnTo>
                    <a:cubicBezTo>
                      <a:pt x="486972" y="363686"/>
                      <a:pt x="464917" y="385741"/>
                      <a:pt x="437711" y="385741"/>
                    </a:cubicBezTo>
                    <a:lnTo>
                      <a:pt x="49261" y="385741"/>
                    </a:lnTo>
                    <a:cubicBezTo>
                      <a:pt x="22055" y="385741"/>
                      <a:pt x="0" y="363686"/>
                      <a:pt x="0" y="336480"/>
                    </a:cubicBezTo>
                    <a:lnTo>
                      <a:pt x="0" y="49261"/>
                    </a:lnTo>
                    <a:cubicBezTo>
                      <a:pt x="0" y="22055"/>
                      <a:pt x="22055" y="0"/>
                      <a:pt x="49261" y="0"/>
                    </a:cubicBezTo>
                    <a:close/>
                  </a:path>
                </a:pathLst>
              </a:custGeom>
              <a:blipFill>
                <a:blip r:embed="rId11"/>
                <a:stretch>
                  <a:fillRect l="0" t="-13121" r="0" b="-13121"/>
                </a:stretch>
              </a:blipFill>
              <a:ln w="38100" cap="sq">
                <a:solidFill>
                  <a:srgbClr val="EC994B"/>
                </a:solidFill>
                <a:prstDash val="solid"/>
                <a:miter/>
              </a:ln>
            </p:spPr>
          </p:sp>
        </p:grpSp>
        <p:sp>
          <p:nvSpPr>
            <p:cNvPr name="TextBox 35" id="35"/>
            <p:cNvSpPr txBox="true"/>
            <p:nvPr/>
          </p:nvSpPr>
          <p:spPr>
            <a:xfrm rot="0">
              <a:off x="1171939" y="3514698"/>
              <a:ext cx="2057874" cy="569172"/>
            </a:xfrm>
            <a:prstGeom prst="rect">
              <a:avLst/>
            </a:prstGeom>
          </p:spPr>
          <p:txBody>
            <a:bodyPr anchor="t" rtlCol="false" tIns="0" lIns="0" bIns="0" rIns="0">
              <a:spAutoFit/>
            </a:bodyPr>
            <a:lstStyle/>
            <a:p>
              <a:pPr algn="just">
                <a:lnSpc>
                  <a:spcPts val="3640"/>
                </a:lnSpc>
              </a:pPr>
              <a:r>
                <a:rPr lang="en-US" b="true" sz="2600">
                  <a:solidFill>
                    <a:srgbClr val="311302"/>
                  </a:solidFill>
                  <a:latin typeface="PT Sans Bold"/>
                  <a:ea typeface="PT Sans Bold"/>
                  <a:cs typeface="PT Sans Bold"/>
                  <a:sym typeface="PT Sans Bold"/>
                </a:rPr>
                <a:t>RETAILING</a:t>
              </a:r>
            </a:p>
          </p:txBody>
        </p:sp>
      </p:grpSp>
      <p:grpSp>
        <p:nvGrpSpPr>
          <p:cNvPr name="Group 36" id="36"/>
          <p:cNvGrpSpPr/>
          <p:nvPr/>
        </p:nvGrpSpPr>
        <p:grpSpPr>
          <a:xfrm rot="0">
            <a:off x="1451662" y="2506454"/>
            <a:ext cx="3301313" cy="3200927"/>
            <a:chOff x="0" y="0"/>
            <a:chExt cx="869482" cy="843043"/>
          </a:xfrm>
        </p:grpSpPr>
        <p:sp>
          <p:nvSpPr>
            <p:cNvPr name="Freeform 37" id="37"/>
            <p:cNvSpPr/>
            <p:nvPr/>
          </p:nvSpPr>
          <p:spPr>
            <a:xfrm flipH="false" flipV="false" rot="0">
              <a:off x="0" y="0"/>
              <a:ext cx="869482" cy="843043"/>
            </a:xfrm>
            <a:custGeom>
              <a:avLst/>
              <a:gdLst/>
              <a:ahLst/>
              <a:cxnLst/>
              <a:rect r="r" b="b" t="t" l="l"/>
              <a:pathLst>
                <a:path h="843043" w="869482">
                  <a:moveTo>
                    <a:pt x="46902" y="0"/>
                  </a:moveTo>
                  <a:lnTo>
                    <a:pt x="822580" y="0"/>
                  </a:lnTo>
                  <a:cubicBezTo>
                    <a:pt x="835019" y="0"/>
                    <a:pt x="846949" y="4941"/>
                    <a:pt x="855744" y="13737"/>
                  </a:cubicBezTo>
                  <a:cubicBezTo>
                    <a:pt x="864540" y="22533"/>
                    <a:pt x="869482" y="34463"/>
                    <a:pt x="869482" y="46902"/>
                  </a:cubicBezTo>
                  <a:lnTo>
                    <a:pt x="869482" y="796140"/>
                  </a:lnTo>
                  <a:cubicBezTo>
                    <a:pt x="869482" y="808580"/>
                    <a:pt x="864540" y="820509"/>
                    <a:pt x="855744" y="829305"/>
                  </a:cubicBezTo>
                  <a:cubicBezTo>
                    <a:pt x="846949" y="838101"/>
                    <a:pt x="835019" y="843043"/>
                    <a:pt x="822580" y="843043"/>
                  </a:cubicBezTo>
                  <a:lnTo>
                    <a:pt x="46902" y="843043"/>
                  </a:lnTo>
                  <a:cubicBezTo>
                    <a:pt x="34463" y="843043"/>
                    <a:pt x="22533" y="838101"/>
                    <a:pt x="13737" y="829305"/>
                  </a:cubicBezTo>
                  <a:cubicBezTo>
                    <a:pt x="4941" y="820509"/>
                    <a:pt x="0" y="808580"/>
                    <a:pt x="0" y="796140"/>
                  </a:cubicBezTo>
                  <a:lnTo>
                    <a:pt x="0" y="46902"/>
                  </a:lnTo>
                  <a:cubicBezTo>
                    <a:pt x="0" y="34463"/>
                    <a:pt x="4941" y="22533"/>
                    <a:pt x="13737" y="13737"/>
                  </a:cubicBezTo>
                  <a:cubicBezTo>
                    <a:pt x="22533" y="4941"/>
                    <a:pt x="34463" y="0"/>
                    <a:pt x="46902" y="0"/>
                  </a:cubicBezTo>
                  <a:close/>
                </a:path>
              </a:pathLst>
            </a:custGeom>
            <a:solidFill>
              <a:srgbClr val="FFFFFF"/>
            </a:solidFill>
            <a:ln w="28575" cap="sq">
              <a:solidFill>
                <a:srgbClr val="EC994B"/>
              </a:solidFill>
              <a:prstDash val="solid"/>
              <a:miter/>
            </a:ln>
          </p:spPr>
        </p:sp>
        <p:sp>
          <p:nvSpPr>
            <p:cNvPr name="TextBox 38" id="38"/>
            <p:cNvSpPr txBox="true"/>
            <p:nvPr/>
          </p:nvSpPr>
          <p:spPr>
            <a:xfrm>
              <a:off x="0" y="-95250"/>
              <a:ext cx="869482" cy="938293"/>
            </a:xfrm>
            <a:prstGeom prst="rect">
              <a:avLst/>
            </a:prstGeom>
          </p:spPr>
          <p:txBody>
            <a:bodyPr anchor="ctr" rtlCol="false" tIns="50800" lIns="50800" bIns="50800" rIns="50800"/>
            <a:lstStyle/>
            <a:p>
              <a:pPr algn="ctr">
                <a:lnSpc>
                  <a:spcPts val="3215"/>
                </a:lnSpc>
              </a:pPr>
            </a:p>
          </p:txBody>
        </p:sp>
      </p:grpSp>
      <p:grpSp>
        <p:nvGrpSpPr>
          <p:cNvPr name="Group 39" id="39"/>
          <p:cNvGrpSpPr/>
          <p:nvPr/>
        </p:nvGrpSpPr>
        <p:grpSpPr>
          <a:xfrm rot="0">
            <a:off x="1530693" y="2600901"/>
            <a:ext cx="3143250" cy="2489835"/>
            <a:chOff x="0" y="0"/>
            <a:chExt cx="486972" cy="385741"/>
          </a:xfrm>
        </p:grpSpPr>
        <p:sp>
          <p:nvSpPr>
            <p:cNvPr name="Freeform 40" id="40"/>
            <p:cNvSpPr/>
            <p:nvPr/>
          </p:nvSpPr>
          <p:spPr>
            <a:xfrm flipH="false" flipV="false" rot="0">
              <a:off x="0" y="0"/>
              <a:ext cx="486972" cy="385741"/>
            </a:xfrm>
            <a:custGeom>
              <a:avLst/>
              <a:gdLst/>
              <a:ahLst/>
              <a:cxnLst/>
              <a:rect r="r" b="b" t="t" l="l"/>
              <a:pathLst>
                <a:path h="385741" w="486972">
                  <a:moveTo>
                    <a:pt x="49261" y="0"/>
                  </a:moveTo>
                  <a:lnTo>
                    <a:pt x="437711" y="0"/>
                  </a:lnTo>
                  <a:cubicBezTo>
                    <a:pt x="450776" y="0"/>
                    <a:pt x="463305" y="5190"/>
                    <a:pt x="472544" y="14428"/>
                  </a:cubicBezTo>
                  <a:cubicBezTo>
                    <a:pt x="481782" y="23666"/>
                    <a:pt x="486972" y="36196"/>
                    <a:pt x="486972" y="49261"/>
                  </a:cubicBezTo>
                  <a:lnTo>
                    <a:pt x="486972" y="336480"/>
                  </a:lnTo>
                  <a:cubicBezTo>
                    <a:pt x="486972" y="363686"/>
                    <a:pt x="464917" y="385741"/>
                    <a:pt x="437711" y="385741"/>
                  </a:cubicBezTo>
                  <a:lnTo>
                    <a:pt x="49261" y="385741"/>
                  </a:lnTo>
                  <a:cubicBezTo>
                    <a:pt x="22055" y="385741"/>
                    <a:pt x="0" y="363686"/>
                    <a:pt x="0" y="336480"/>
                  </a:cubicBezTo>
                  <a:lnTo>
                    <a:pt x="0" y="49261"/>
                  </a:lnTo>
                  <a:cubicBezTo>
                    <a:pt x="0" y="22055"/>
                    <a:pt x="22055" y="0"/>
                    <a:pt x="49261" y="0"/>
                  </a:cubicBezTo>
                  <a:close/>
                </a:path>
              </a:pathLst>
            </a:custGeom>
            <a:blipFill>
              <a:blip r:embed="rId12"/>
              <a:stretch>
                <a:fillRect l="0" t="-13121" r="0" b="-13121"/>
              </a:stretch>
            </a:blipFill>
          </p:spPr>
        </p:sp>
      </p:grpSp>
      <p:grpSp>
        <p:nvGrpSpPr>
          <p:cNvPr name="Group 41" id="41"/>
          <p:cNvGrpSpPr/>
          <p:nvPr/>
        </p:nvGrpSpPr>
        <p:grpSpPr>
          <a:xfrm rot="0">
            <a:off x="7445718" y="6136236"/>
            <a:ext cx="3301313" cy="3200927"/>
            <a:chOff x="0" y="0"/>
            <a:chExt cx="869482" cy="843043"/>
          </a:xfrm>
        </p:grpSpPr>
        <p:sp>
          <p:nvSpPr>
            <p:cNvPr name="Freeform 42" id="42"/>
            <p:cNvSpPr/>
            <p:nvPr/>
          </p:nvSpPr>
          <p:spPr>
            <a:xfrm flipH="false" flipV="false" rot="0">
              <a:off x="0" y="0"/>
              <a:ext cx="869482" cy="843043"/>
            </a:xfrm>
            <a:custGeom>
              <a:avLst/>
              <a:gdLst/>
              <a:ahLst/>
              <a:cxnLst/>
              <a:rect r="r" b="b" t="t" l="l"/>
              <a:pathLst>
                <a:path h="843043" w="869482">
                  <a:moveTo>
                    <a:pt x="46902" y="0"/>
                  </a:moveTo>
                  <a:lnTo>
                    <a:pt x="822580" y="0"/>
                  </a:lnTo>
                  <a:cubicBezTo>
                    <a:pt x="835019" y="0"/>
                    <a:pt x="846949" y="4941"/>
                    <a:pt x="855744" y="13737"/>
                  </a:cubicBezTo>
                  <a:cubicBezTo>
                    <a:pt x="864540" y="22533"/>
                    <a:pt x="869482" y="34463"/>
                    <a:pt x="869482" y="46902"/>
                  </a:cubicBezTo>
                  <a:lnTo>
                    <a:pt x="869482" y="796140"/>
                  </a:lnTo>
                  <a:cubicBezTo>
                    <a:pt x="869482" y="808580"/>
                    <a:pt x="864540" y="820509"/>
                    <a:pt x="855744" y="829305"/>
                  </a:cubicBezTo>
                  <a:cubicBezTo>
                    <a:pt x="846949" y="838101"/>
                    <a:pt x="835019" y="843043"/>
                    <a:pt x="822580" y="843043"/>
                  </a:cubicBezTo>
                  <a:lnTo>
                    <a:pt x="46902" y="843043"/>
                  </a:lnTo>
                  <a:cubicBezTo>
                    <a:pt x="34463" y="843043"/>
                    <a:pt x="22533" y="838101"/>
                    <a:pt x="13737" y="829305"/>
                  </a:cubicBezTo>
                  <a:cubicBezTo>
                    <a:pt x="4941" y="820509"/>
                    <a:pt x="0" y="808580"/>
                    <a:pt x="0" y="796140"/>
                  </a:cubicBezTo>
                  <a:lnTo>
                    <a:pt x="0" y="46902"/>
                  </a:lnTo>
                  <a:cubicBezTo>
                    <a:pt x="0" y="34463"/>
                    <a:pt x="4941" y="22533"/>
                    <a:pt x="13737" y="13737"/>
                  </a:cubicBezTo>
                  <a:cubicBezTo>
                    <a:pt x="22533" y="4941"/>
                    <a:pt x="34463" y="0"/>
                    <a:pt x="46902" y="0"/>
                  </a:cubicBezTo>
                  <a:close/>
                </a:path>
              </a:pathLst>
            </a:custGeom>
            <a:solidFill>
              <a:srgbClr val="FFFFFF"/>
            </a:solidFill>
            <a:ln w="38100" cap="sq">
              <a:solidFill>
                <a:srgbClr val="EC994B"/>
              </a:solidFill>
              <a:prstDash val="solid"/>
              <a:miter/>
            </a:ln>
          </p:spPr>
        </p:sp>
        <p:sp>
          <p:nvSpPr>
            <p:cNvPr name="TextBox 43" id="43"/>
            <p:cNvSpPr txBox="true"/>
            <p:nvPr/>
          </p:nvSpPr>
          <p:spPr>
            <a:xfrm>
              <a:off x="0" y="-95250"/>
              <a:ext cx="869482" cy="938293"/>
            </a:xfrm>
            <a:prstGeom prst="rect">
              <a:avLst/>
            </a:prstGeom>
          </p:spPr>
          <p:txBody>
            <a:bodyPr anchor="ctr" rtlCol="false" tIns="50800" lIns="50800" bIns="50800" rIns="50800"/>
            <a:lstStyle/>
            <a:p>
              <a:pPr algn="ctr">
                <a:lnSpc>
                  <a:spcPts val="3215"/>
                </a:lnSpc>
              </a:pPr>
            </a:p>
          </p:txBody>
        </p:sp>
      </p:grpSp>
      <p:grpSp>
        <p:nvGrpSpPr>
          <p:cNvPr name="Group 44" id="44"/>
          <p:cNvGrpSpPr/>
          <p:nvPr/>
        </p:nvGrpSpPr>
        <p:grpSpPr>
          <a:xfrm rot="0">
            <a:off x="7524750" y="6234958"/>
            <a:ext cx="3143250" cy="2489835"/>
            <a:chOff x="0" y="0"/>
            <a:chExt cx="486972" cy="385741"/>
          </a:xfrm>
        </p:grpSpPr>
        <p:sp>
          <p:nvSpPr>
            <p:cNvPr name="Freeform 45" id="45"/>
            <p:cNvSpPr/>
            <p:nvPr/>
          </p:nvSpPr>
          <p:spPr>
            <a:xfrm flipH="false" flipV="false" rot="0">
              <a:off x="0" y="0"/>
              <a:ext cx="486972" cy="385741"/>
            </a:xfrm>
            <a:custGeom>
              <a:avLst/>
              <a:gdLst/>
              <a:ahLst/>
              <a:cxnLst/>
              <a:rect r="r" b="b" t="t" l="l"/>
              <a:pathLst>
                <a:path h="385741" w="486972">
                  <a:moveTo>
                    <a:pt x="49261" y="0"/>
                  </a:moveTo>
                  <a:lnTo>
                    <a:pt x="437711" y="0"/>
                  </a:lnTo>
                  <a:cubicBezTo>
                    <a:pt x="450776" y="0"/>
                    <a:pt x="463305" y="5190"/>
                    <a:pt x="472544" y="14428"/>
                  </a:cubicBezTo>
                  <a:cubicBezTo>
                    <a:pt x="481782" y="23666"/>
                    <a:pt x="486972" y="36196"/>
                    <a:pt x="486972" y="49261"/>
                  </a:cubicBezTo>
                  <a:lnTo>
                    <a:pt x="486972" y="336480"/>
                  </a:lnTo>
                  <a:cubicBezTo>
                    <a:pt x="486972" y="363686"/>
                    <a:pt x="464917" y="385741"/>
                    <a:pt x="437711" y="385741"/>
                  </a:cubicBezTo>
                  <a:lnTo>
                    <a:pt x="49261" y="385741"/>
                  </a:lnTo>
                  <a:cubicBezTo>
                    <a:pt x="22055" y="385741"/>
                    <a:pt x="0" y="363686"/>
                    <a:pt x="0" y="336480"/>
                  </a:cubicBezTo>
                  <a:lnTo>
                    <a:pt x="0" y="49261"/>
                  </a:lnTo>
                  <a:cubicBezTo>
                    <a:pt x="0" y="22055"/>
                    <a:pt x="22055" y="0"/>
                    <a:pt x="49261" y="0"/>
                  </a:cubicBezTo>
                  <a:close/>
                </a:path>
              </a:pathLst>
            </a:custGeom>
            <a:blipFill>
              <a:blip r:embed="rId13"/>
              <a:stretch>
                <a:fillRect l="0" t="-13121" r="0" b="-13121"/>
              </a:stretch>
            </a:blipFill>
          </p:spPr>
        </p:sp>
      </p:grpSp>
      <p:grpSp>
        <p:nvGrpSpPr>
          <p:cNvPr name="Group 46" id="46"/>
          <p:cNvGrpSpPr/>
          <p:nvPr/>
        </p:nvGrpSpPr>
        <p:grpSpPr>
          <a:xfrm rot="0">
            <a:off x="11413782" y="6136236"/>
            <a:ext cx="3301313" cy="3200927"/>
            <a:chOff x="0" y="0"/>
            <a:chExt cx="869482" cy="843043"/>
          </a:xfrm>
        </p:grpSpPr>
        <p:sp>
          <p:nvSpPr>
            <p:cNvPr name="Freeform 47" id="47"/>
            <p:cNvSpPr/>
            <p:nvPr/>
          </p:nvSpPr>
          <p:spPr>
            <a:xfrm flipH="false" flipV="false" rot="0">
              <a:off x="0" y="0"/>
              <a:ext cx="869482" cy="843043"/>
            </a:xfrm>
            <a:custGeom>
              <a:avLst/>
              <a:gdLst/>
              <a:ahLst/>
              <a:cxnLst/>
              <a:rect r="r" b="b" t="t" l="l"/>
              <a:pathLst>
                <a:path h="843043" w="869482">
                  <a:moveTo>
                    <a:pt x="46902" y="0"/>
                  </a:moveTo>
                  <a:lnTo>
                    <a:pt x="822580" y="0"/>
                  </a:lnTo>
                  <a:cubicBezTo>
                    <a:pt x="835019" y="0"/>
                    <a:pt x="846949" y="4941"/>
                    <a:pt x="855744" y="13737"/>
                  </a:cubicBezTo>
                  <a:cubicBezTo>
                    <a:pt x="864540" y="22533"/>
                    <a:pt x="869482" y="34463"/>
                    <a:pt x="869482" y="46902"/>
                  </a:cubicBezTo>
                  <a:lnTo>
                    <a:pt x="869482" y="796140"/>
                  </a:lnTo>
                  <a:cubicBezTo>
                    <a:pt x="869482" y="808580"/>
                    <a:pt x="864540" y="820509"/>
                    <a:pt x="855744" y="829305"/>
                  </a:cubicBezTo>
                  <a:cubicBezTo>
                    <a:pt x="846949" y="838101"/>
                    <a:pt x="835019" y="843043"/>
                    <a:pt x="822580" y="843043"/>
                  </a:cubicBezTo>
                  <a:lnTo>
                    <a:pt x="46902" y="843043"/>
                  </a:lnTo>
                  <a:cubicBezTo>
                    <a:pt x="34463" y="843043"/>
                    <a:pt x="22533" y="838101"/>
                    <a:pt x="13737" y="829305"/>
                  </a:cubicBezTo>
                  <a:cubicBezTo>
                    <a:pt x="4941" y="820509"/>
                    <a:pt x="0" y="808580"/>
                    <a:pt x="0" y="796140"/>
                  </a:cubicBezTo>
                  <a:lnTo>
                    <a:pt x="0" y="46902"/>
                  </a:lnTo>
                  <a:cubicBezTo>
                    <a:pt x="0" y="34463"/>
                    <a:pt x="4941" y="22533"/>
                    <a:pt x="13737" y="13737"/>
                  </a:cubicBezTo>
                  <a:cubicBezTo>
                    <a:pt x="22533" y="4941"/>
                    <a:pt x="34463" y="0"/>
                    <a:pt x="46902" y="0"/>
                  </a:cubicBezTo>
                  <a:close/>
                </a:path>
              </a:pathLst>
            </a:custGeom>
            <a:solidFill>
              <a:srgbClr val="FFFFFF"/>
            </a:solidFill>
            <a:ln w="38100" cap="sq">
              <a:solidFill>
                <a:srgbClr val="EC994B"/>
              </a:solidFill>
              <a:prstDash val="solid"/>
              <a:miter/>
            </a:ln>
          </p:spPr>
        </p:sp>
        <p:sp>
          <p:nvSpPr>
            <p:cNvPr name="TextBox 48" id="48"/>
            <p:cNvSpPr txBox="true"/>
            <p:nvPr/>
          </p:nvSpPr>
          <p:spPr>
            <a:xfrm>
              <a:off x="0" y="-95250"/>
              <a:ext cx="869482" cy="938293"/>
            </a:xfrm>
            <a:prstGeom prst="rect">
              <a:avLst/>
            </a:prstGeom>
          </p:spPr>
          <p:txBody>
            <a:bodyPr anchor="ctr" rtlCol="false" tIns="50800" lIns="50800" bIns="50800" rIns="50800"/>
            <a:lstStyle/>
            <a:p>
              <a:pPr algn="ctr">
                <a:lnSpc>
                  <a:spcPts val="3215"/>
                </a:lnSpc>
              </a:pPr>
            </a:p>
          </p:txBody>
        </p:sp>
      </p:grpSp>
      <p:grpSp>
        <p:nvGrpSpPr>
          <p:cNvPr name="Group 49" id="49"/>
          <p:cNvGrpSpPr/>
          <p:nvPr/>
        </p:nvGrpSpPr>
        <p:grpSpPr>
          <a:xfrm rot="0">
            <a:off x="11492813" y="6234958"/>
            <a:ext cx="3143250" cy="2489835"/>
            <a:chOff x="0" y="0"/>
            <a:chExt cx="486972" cy="385741"/>
          </a:xfrm>
        </p:grpSpPr>
        <p:sp>
          <p:nvSpPr>
            <p:cNvPr name="Freeform 50" id="50"/>
            <p:cNvSpPr/>
            <p:nvPr/>
          </p:nvSpPr>
          <p:spPr>
            <a:xfrm flipH="false" flipV="false" rot="0">
              <a:off x="0" y="0"/>
              <a:ext cx="486972" cy="385741"/>
            </a:xfrm>
            <a:custGeom>
              <a:avLst/>
              <a:gdLst/>
              <a:ahLst/>
              <a:cxnLst/>
              <a:rect r="r" b="b" t="t" l="l"/>
              <a:pathLst>
                <a:path h="385741" w="486972">
                  <a:moveTo>
                    <a:pt x="49261" y="0"/>
                  </a:moveTo>
                  <a:lnTo>
                    <a:pt x="437711" y="0"/>
                  </a:lnTo>
                  <a:cubicBezTo>
                    <a:pt x="450776" y="0"/>
                    <a:pt x="463305" y="5190"/>
                    <a:pt x="472544" y="14428"/>
                  </a:cubicBezTo>
                  <a:cubicBezTo>
                    <a:pt x="481782" y="23666"/>
                    <a:pt x="486972" y="36196"/>
                    <a:pt x="486972" y="49261"/>
                  </a:cubicBezTo>
                  <a:lnTo>
                    <a:pt x="486972" y="336480"/>
                  </a:lnTo>
                  <a:cubicBezTo>
                    <a:pt x="486972" y="363686"/>
                    <a:pt x="464917" y="385741"/>
                    <a:pt x="437711" y="385741"/>
                  </a:cubicBezTo>
                  <a:lnTo>
                    <a:pt x="49261" y="385741"/>
                  </a:lnTo>
                  <a:cubicBezTo>
                    <a:pt x="22055" y="385741"/>
                    <a:pt x="0" y="363686"/>
                    <a:pt x="0" y="336480"/>
                  </a:cubicBezTo>
                  <a:lnTo>
                    <a:pt x="0" y="49261"/>
                  </a:lnTo>
                  <a:cubicBezTo>
                    <a:pt x="0" y="22055"/>
                    <a:pt x="22055" y="0"/>
                    <a:pt x="49261" y="0"/>
                  </a:cubicBezTo>
                  <a:close/>
                </a:path>
              </a:pathLst>
            </a:custGeom>
            <a:blipFill>
              <a:blip r:embed="rId14"/>
              <a:stretch>
                <a:fillRect l="0" t="-9313" r="0" b="-16929"/>
              </a:stretch>
            </a:blipFill>
          </p:spPr>
        </p:sp>
      </p:grpSp>
      <p:sp>
        <p:nvSpPr>
          <p:cNvPr name="TextBox 51" id="51"/>
          <p:cNvSpPr txBox="true"/>
          <p:nvPr/>
        </p:nvSpPr>
        <p:spPr>
          <a:xfrm rot="0">
            <a:off x="10094566" y="5130571"/>
            <a:ext cx="2126657" cy="438785"/>
          </a:xfrm>
          <a:prstGeom prst="rect">
            <a:avLst/>
          </a:prstGeom>
        </p:spPr>
        <p:txBody>
          <a:bodyPr anchor="t" rtlCol="false" tIns="0" lIns="0" bIns="0" rIns="0">
            <a:spAutoFit/>
          </a:bodyPr>
          <a:lstStyle/>
          <a:p>
            <a:pPr algn="just">
              <a:lnSpc>
                <a:spcPts val="3640"/>
              </a:lnSpc>
            </a:pPr>
            <a:r>
              <a:rPr lang="en-US" b="true" sz="2600">
                <a:solidFill>
                  <a:srgbClr val="311302"/>
                </a:solidFill>
                <a:latin typeface="PT Sans Bold"/>
                <a:ea typeface="PT Sans Bold"/>
                <a:cs typeface="PT Sans Bold"/>
                <a:sym typeface="PT Sans Bold"/>
              </a:rPr>
              <a:t>WHOLESALING</a:t>
            </a:r>
          </a:p>
        </p:txBody>
      </p:sp>
      <p:sp>
        <p:nvSpPr>
          <p:cNvPr name="TextBox 52" id="52"/>
          <p:cNvSpPr txBox="true"/>
          <p:nvPr/>
        </p:nvSpPr>
        <p:spPr>
          <a:xfrm rot="0">
            <a:off x="11816129" y="8762893"/>
            <a:ext cx="2496619" cy="438785"/>
          </a:xfrm>
          <a:prstGeom prst="rect">
            <a:avLst/>
          </a:prstGeom>
        </p:spPr>
        <p:txBody>
          <a:bodyPr anchor="t" rtlCol="false" tIns="0" lIns="0" bIns="0" rIns="0">
            <a:spAutoFit/>
          </a:bodyPr>
          <a:lstStyle/>
          <a:p>
            <a:pPr algn="just">
              <a:lnSpc>
                <a:spcPts val="3640"/>
              </a:lnSpc>
            </a:pPr>
            <a:r>
              <a:rPr lang="en-US" b="true" sz="2600">
                <a:solidFill>
                  <a:srgbClr val="311302"/>
                </a:solidFill>
                <a:latin typeface="PT Sans Bold"/>
                <a:ea typeface="PT Sans Bold"/>
                <a:cs typeface="PT Sans Bold"/>
                <a:sym typeface="PT Sans Bold"/>
              </a:rPr>
              <a:t>ONLINE SHOPING</a:t>
            </a:r>
          </a:p>
        </p:txBody>
      </p:sp>
      <p:sp>
        <p:nvSpPr>
          <p:cNvPr name="TextBox 53" id="53"/>
          <p:cNvSpPr txBox="true"/>
          <p:nvPr/>
        </p:nvSpPr>
        <p:spPr>
          <a:xfrm rot="0">
            <a:off x="1975389" y="5130570"/>
            <a:ext cx="2253858" cy="438785"/>
          </a:xfrm>
          <a:prstGeom prst="rect">
            <a:avLst/>
          </a:prstGeom>
        </p:spPr>
        <p:txBody>
          <a:bodyPr anchor="t" rtlCol="false" tIns="0" lIns="0" bIns="0" rIns="0">
            <a:spAutoFit/>
          </a:bodyPr>
          <a:lstStyle/>
          <a:p>
            <a:pPr algn="just">
              <a:lnSpc>
                <a:spcPts val="3640"/>
              </a:lnSpc>
            </a:pPr>
            <a:r>
              <a:rPr lang="en-US" b="true" sz="2600">
                <a:solidFill>
                  <a:srgbClr val="311302"/>
                </a:solidFill>
                <a:latin typeface="PT Sans Bold"/>
                <a:ea typeface="PT Sans Bold"/>
                <a:cs typeface="PT Sans Bold"/>
                <a:sym typeface="PT Sans Bold"/>
              </a:rPr>
              <a:t>GOLD SCHEMES</a:t>
            </a:r>
          </a:p>
        </p:txBody>
      </p:sp>
      <p:sp>
        <p:nvSpPr>
          <p:cNvPr name="TextBox 54" id="54"/>
          <p:cNvSpPr txBox="true"/>
          <p:nvPr/>
        </p:nvSpPr>
        <p:spPr>
          <a:xfrm rot="0">
            <a:off x="5850021" y="5130571"/>
            <a:ext cx="2560171" cy="438785"/>
          </a:xfrm>
          <a:prstGeom prst="rect">
            <a:avLst/>
          </a:prstGeom>
        </p:spPr>
        <p:txBody>
          <a:bodyPr anchor="t" rtlCol="false" tIns="0" lIns="0" bIns="0" rIns="0">
            <a:spAutoFit/>
          </a:bodyPr>
          <a:lstStyle/>
          <a:p>
            <a:pPr algn="just">
              <a:lnSpc>
                <a:spcPts val="3640"/>
              </a:lnSpc>
            </a:pPr>
            <a:r>
              <a:rPr lang="en-US" b="true" sz="2600">
                <a:solidFill>
                  <a:srgbClr val="311302"/>
                </a:solidFill>
                <a:latin typeface="PT Sans Bold"/>
                <a:ea typeface="PT Sans Bold"/>
                <a:cs typeface="PT Sans Bold"/>
                <a:sym typeface="PT Sans Bold"/>
              </a:rPr>
              <a:t>MANUFACTURING</a:t>
            </a:r>
          </a:p>
        </p:txBody>
      </p:sp>
      <p:sp>
        <p:nvSpPr>
          <p:cNvPr name="TextBox 55" id="55"/>
          <p:cNvSpPr txBox="true"/>
          <p:nvPr/>
        </p:nvSpPr>
        <p:spPr>
          <a:xfrm rot="0">
            <a:off x="8179677" y="8762893"/>
            <a:ext cx="1833395" cy="438785"/>
          </a:xfrm>
          <a:prstGeom prst="rect">
            <a:avLst/>
          </a:prstGeom>
        </p:spPr>
        <p:txBody>
          <a:bodyPr anchor="t" rtlCol="false" tIns="0" lIns="0" bIns="0" rIns="0">
            <a:spAutoFit/>
          </a:bodyPr>
          <a:lstStyle/>
          <a:p>
            <a:pPr algn="just">
              <a:lnSpc>
                <a:spcPts val="3640"/>
              </a:lnSpc>
            </a:pPr>
            <a:r>
              <a:rPr lang="en-US" b="true" sz="2600">
                <a:solidFill>
                  <a:srgbClr val="311302"/>
                </a:solidFill>
                <a:latin typeface="PT Sans Bold"/>
                <a:ea typeface="PT Sans Bold"/>
                <a:cs typeface="PT Sans Bold"/>
                <a:sym typeface="PT Sans Bold"/>
              </a:rPr>
              <a:t>GOLD COINS</a:t>
            </a:r>
          </a:p>
        </p:txBody>
      </p:sp>
      <p:sp>
        <p:nvSpPr>
          <p:cNvPr name="TextBox 56" id="56"/>
          <p:cNvSpPr txBox="true"/>
          <p:nvPr/>
        </p:nvSpPr>
        <p:spPr>
          <a:xfrm rot="0">
            <a:off x="5830151" y="894035"/>
            <a:ext cx="6627698" cy="1184648"/>
          </a:xfrm>
          <a:prstGeom prst="rect">
            <a:avLst/>
          </a:prstGeom>
        </p:spPr>
        <p:txBody>
          <a:bodyPr anchor="t" rtlCol="false" tIns="0" lIns="0" bIns="0" rIns="0">
            <a:spAutoFit/>
          </a:bodyPr>
          <a:lstStyle/>
          <a:p>
            <a:pPr algn="l">
              <a:lnSpc>
                <a:spcPts val="9254"/>
              </a:lnSpc>
            </a:pPr>
            <a:r>
              <a:rPr lang="en-US" b="true" sz="6610">
                <a:solidFill>
                  <a:srgbClr val="EC994B"/>
                </a:solidFill>
                <a:latin typeface="Poppins Bold"/>
                <a:ea typeface="Poppins Bold"/>
                <a:cs typeface="Poppins Bold"/>
                <a:sym typeface="Poppins Bold"/>
              </a:rPr>
              <a:t>OUR </a:t>
            </a:r>
            <a:r>
              <a:rPr lang="en-US" b="true" sz="6610">
                <a:solidFill>
                  <a:srgbClr val="FFCA00"/>
                </a:solidFill>
                <a:latin typeface="Poppins Bold"/>
                <a:ea typeface="Poppins Bold"/>
                <a:cs typeface="Poppins Bold"/>
                <a:sym typeface="Poppins Bold"/>
              </a:rPr>
              <a:t>ACTIVITIES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311302"/>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382" r="-8659" b="-6382"/>
            </a:stretch>
          </a:blipFill>
        </p:spPr>
      </p:sp>
      <p:sp>
        <p:nvSpPr>
          <p:cNvPr name="Freeform 3" id="3"/>
          <p:cNvSpPr/>
          <p:nvPr/>
        </p:nvSpPr>
        <p:spPr>
          <a:xfrm flipH="false" flipV="false" rot="0">
            <a:off x="1733675" y="543935"/>
            <a:ext cx="883392" cy="816104"/>
          </a:xfrm>
          <a:custGeom>
            <a:avLst/>
            <a:gdLst/>
            <a:ahLst/>
            <a:cxnLst/>
            <a:rect r="r" b="b" t="t" l="l"/>
            <a:pathLst>
              <a:path h="816104" w="883392">
                <a:moveTo>
                  <a:pt x="0" y="0"/>
                </a:moveTo>
                <a:lnTo>
                  <a:pt x="883391" y="0"/>
                </a:lnTo>
                <a:lnTo>
                  <a:pt x="883391" y="816104"/>
                </a:lnTo>
                <a:lnTo>
                  <a:pt x="0" y="816104"/>
                </a:lnTo>
                <a:lnTo>
                  <a:pt x="0" y="0"/>
                </a:lnTo>
                <a:close/>
              </a:path>
            </a:pathLst>
          </a:custGeom>
          <a:blipFill>
            <a:blip r:embed="rId3">
              <a:alphaModFix amt="81000"/>
            </a:blip>
            <a:stretch>
              <a:fillRect l="0" t="0" r="0" b="-8245"/>
            </a:stretch>
          </a:blipFill>
        </p:spPr>
      </p:sp>
      <p:sp>
        <p:nvSpPr>
          <p:cNvPr name="TextBox 4" id="4"/>
          <p:cNvSpPr txBox="true"/>
          <p:nvPr/>
        </p:nvSpPr>
        <p:spPr>
          <a:xfrm rot="0">
            <a:off x="1028700" y="1141811"/>
            <a:ext cx="789512" cy="769120"/>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RR</a:t>
            </a:r>
          </a:p>
        </p:txBody>
      </p:sp>
      <p:sp>
        <p:nvSpPr>
          <p:cNvPr name="TextBox 5" id="5"/>
          <p:cNvSpPr txBox="true"/>
          <p:nvPr/>
        </p:nvSpPr>
        <p:spPr>
          <a:xfrm rot="0">
            <a:off x="1873096" y="1141811"/>
            <a:ext cx="1448945" cy="769120"/>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GOLD</a:t>
            </a:r>
          </a:p>
        </p:txBody>
      </p:sp>
      <p:grpSp>
        <p:nvGrpSpPr>
          <p:cNvPr name="Group 6" id="6"/>
          <p:cNvGrpSpPr/>
          <p:nvPr/>
        </p:nvGrpSpPr>
        <p:grpSpPr>
          <a:xfrm rot="0">
            <a:off x="673396" y="9358039"/>
            <a:ext cx="2680099" cy="582326"/>
            <a:chOff x="0" y="0"/>
            <a:chExt cx="3573465" cy="776435"/>
          </a:xfrm>
        </p:grpSpPr>
        <p:sp>
          <p:nvSpPr>
            <p:cNvPr name="Freeform 7" id="7"/>
            <p:cNvSpPr/>
            <p:nvPr/>
          </p:nvSpPr>
          <p:spPr>
            <a:xfrm flipH="false" flipV="false" rot="0">
              <a:off x="0" y="0"/>
              <a:ext cx="776435" cy="776435"/>
            </a:xfrm>
            <a:custGeom>
              <a:avLst/>
              <a:gdLst/>
              <a:ahLst/>
              <a:cxnLst/>
              <a:rect r="r" b="b" t="t" l="l"/>
              <a:pathLst>
                <a:path h="776435" w="776435">
                  <a:moveTo>
                    <a:pt x="0" y="0"/>
                  </a:moveTo>
                  <a:lnTo>
                    <a:pt x="776435" y="0"/>
                  </a:lnTo>
                  <a:lnTo>
                    <a:pt x="776435" y="776435"/>
                  </a:lnTo>
                  <a:lnTo>
                    <a:pt x="0" y="7764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856359" y="61025"/>
              <a:ext cx="2717106" cy="550873"/>
            </a:xfrm>
            <a:prstGeom prst="rect">
              <a:avLst/>
            </a:prstGeom>
          </p:spPr>
          <p:txBody>
            <a:bodyPr anchor="t" rtlCol="false" tIns="0" lIns="0" bIns="0" rIns="0">
              <a:spAutoFit/>
            </a:bodyPr>
            <a:lstStyle/>
            <a:p>
              <a:pPr algn="ctr">
                <a:lnSpc>
                  <a:spcPts val="3215"/>
                </a:lnSpc>
              </a:pPr>
              <a:r>
                <a:rPr lang="en-US" sz="2296">
                  <a:solidFill>
                    <a:srgbClr val="FFFFFF"/>
                  </a:solidFill>
                  <a:latin typeface="Arial MT Pro"/>
                  <a:ea typeface="Arial MT Pro"/>
                  <a:cs typeface="Arial MT Pro"/>
                  <a:sym typeface="Arial MT Pro"/>
                </a:rPr>
                <a:t>www.rrgold.biz</a:t>
              </a:r>
            </a:p>
          </p:txBody>
        </p:sp>
      </p:grpSp>
      <p:sp>
        <p:nvSpPr>
          <p:cNvPr name="Freeform 9" id="9"/>
          <p:cNvSpPr/>
          <p:nvPr/>
        </p:nvSpPr>
        <p:spPr>
          <a:xfrm flipH="false" flipV="false" rot="0">
            <a:off x="4737253" y="1061690"/>
            <a:ext cx="8813494" cy="8229600"/>
          </a:xfrm>
          <a:custGeom>
            <a:avLst/>
            <a:gdLst/>
            <a:ahLst/>
            <a:cxnLst/>
            <a:rect r="r" b="b" t="t" l="l"/>
            <a:pathLst>
              <a:path h="8229600" w="8813494">
                <a:moveTo>
                  <a:pt x="0" y="0"/>
                </a:moveTo>
                <a:lnTo>
                  <a:pt x="8813494" y="0"/>
                </a:lnTo>
                <a:lnTo>
                  <a:pt x="8813494" y="8229600"/>
                </a:lnTo>
                <a:lnTo>
                  <a:pt x="0" y="8229600"/>
                </a:lnTo>
                <a:lnTo>
                  <a:pt x="0" y="0"/>
                </a:lnTo>
                <a:close/>
              </a:path>
            </a:pathLst>
          </a:custGeom>
          <a:blipFill>
            <a:blip r:embed="rId6"/>
            <a:stretch>
              <a:fillRect l="0" t="0" r="0" b="0"/>
            </a:stretch>
          </a:blipFill>
        </p:spPr>
      </p:sp>
      <p:grpSp>
        <p:nvGrpSpPr>
          <p:cNvPr name="Group 10" id="10"/>
          <p:cNvGrpSpPr/>
          <p:nvPr/>
        </p:nvGrpSpPr>
        <p:grpSpPr>
          <a:xfrm rot="0">
            <a:off x="1636561" y="3371057"/>
            <a:ext cx="4453627" cy="4510607"/>
            <a:chOff x="0" y="0"/>
            <a:chExt cx="1172972" cy="1187979"/>
          </a:xfrm>
        </p:grpSpPr>
        <p:sp>
          <p:nvSpPr>
            <p:cNvPr name="Freeform 11" id="11"/>
            <p:cNvSpPr/>
            <p:nvPr/>
          </p:nvSpPr>
          <p:spPr>
            <a:xfrm flipH="false" flipV="false" rot="0">
              <a:off x="0" y="0"/>
              <a:ext cx="1172972" cy="1187979"/>
            </a:xfrm>
            <a:custGeom>
              <a:avLst/>
              <a:gdLst/>
              <a:ahLst/>
              <a:cxnLst/>
              <a:rect r="r" b="b" t="t" l="l"/>
              <a:pathLst>
                <a:path h="1187979" w="1172972">
                  <a:moveTo>
                    <a:pt x="24337" y="0"/>
                  </a:moveTo>
                  <a:lnTo>
                    <a:pt x="1148635" y="0"/>
                  </a:lnTo>
                  <a:cubicBezTo>
                    <a:pt x="1162076" y="0"/>
                    <a:pt x="1172972" y="10896"/>
                    <a:pt x="1172972" y="24337"/>
                  </a:cubicBezTo>
                  <a:lnTo>
                    <a:pt x="1172972" y="1163642"/>
                  </a:lnTo>
                  <a:cubicBezTo>
                    <a:pt x="1172972" y="1177083"/>
                    <a:pt x="1162076" y="1187979"/>
                    <a:pt x="1148635" y="1187979"/>
                  </a:cubicBezTo>
                  <a:lnTo>
                    <a:pt x="24337" y="1187979"/>
                  </a:lnTo>
                  <a:cubicBezTo>
                    <a:pt x="10896" y="1187979"/>
                    <a:pt x="0" y="1177083"/>
                    <a:pt x="0" y="1163642"/>
                  </a:cubicBezTo>
                  <a:lnTo>
                    <a:pt x="0" y="24337"/>
                  </a:lnTo>
                  <a:cubicBezTo>
                    <a:pt x="0" y="10896"/>
                    <a:pt x="10896" y="0"/>
                    <a:pt x="24337" y="0"/>
                  </a:cubicBezTo>
                  <a:close/>
                </a:path>
              </a:pathLst>
            </a:custGeom>
            <a:solidFill>
              <a:srgbClr val="FFFFFF"/>
            </a:solidFill>
          </p:spPr>
        </p:sp>
        <p:sp>
          <p:nvSpPr>
            <p:cNvPr name="TextBox 12" id="12"/>
            <p:cNvSpPr txBox="true"/>
            <p:nvPr/>
          </p:nvSpPr>
          <p:spPr>
            <a:xfrm>
              <a:off x="0" y="-95250"/>
              <a:ext cx="1172972" cy="1283229"/>
            </a:xfrm>
            <a:prstGeom prst="rect">
              <a:avLst/>
            </a:prstGeom>
          </p:spPr>
          <p:txBody>
            <a:bodyPr anchor="ctr" rtlCol="false" tIns="50800" lIns="50800" bIns="50800" rIns="50800"/>
            <a:lstStyle/>
            <a:p>
              <a:pPr algn="ctr">
                <a:lnSpc>
                  <a:spcPts val="3215"/>
                </a:lnSpc>
              </a:pPr>
            </a:p>
          </p:txBody>
        </p:sp>
      </p:grpSp>
      <p:grpSp>
        <p:nvGrpSpPr>
          <p:cNvPr name="Group 13" id="13"/>
          <p:cNvGrpSpPr/>
          <p:nvPr/>
        </p:nvGrpSpPr>
        <p:grpSpPr>
          <a:xfrm rot="0">
            <a:off x="6917187" y="3371057"/>
            <a:ext cx="4453627" cy="4510607"/>
            <a:chOff x="0" y="0"/>
            <a:chExt cx="1172972" cy="1187979"/>
          </a:xfrm>
        </p:grpSpPr>
        <p:sp>
          <p:nvSpPr>
            <p:cNvPr name="Freeform 14" id="14"/>
            <p:cNvSpPr/>
            <p:nvPr/>
          </p:nvSpPr>
          <p:spPr>
            <a:xfrm flipH="false" flipV="false" rot="0">
              <a:off x="0" y="0"/>
              <a:ext cx="1172972" cy="1187979"/>
            </a:xfrm>
            <a:custGeom>
              <a:avLst/>
              <a:gdLst/>
              <a:ahLst/>
              <a:cxnLst/>
              <a:rect r="r" b="b" t="t" l="l"/>
              <a:pathLst>
                <a:path h="1187979" w="1172972">
                  <a:moveTo>
                    <a:pt x="24337" y="0"/>
                  </a:moveTo>
                  <a:lnTo>
                    <a:pt x="1148635" y="0"/>
                  </a:lnTo>
                  <a:cubicBezTo>
                    <a:pt x="1162076" y="0"/>
                    <a:pt x="1172972" y="10896"/>
                    <a:pt x="1172972" y="24337"/>
                  </a:cubicBezTo>
                  <a:lnTo>
                    <a:pt x="1172972" y="1163642"/>
                  </a:lnTo>
                  <a:cubicBezTo>
                    <a:pt x="1172972" y="1177083"/>
                    <a:pt x="1162076" y="1187979"/>
                    <a:pt x="1148635" y="1187979"/>
                  </a:cubicBezTo>
                  <a:lnTo>
                    <a:pt x="24337" y="1187979"/>
                  </a:lnTo>
                  <a:cubicBezTo>
                    <a:pt x="10896" y="1187979"/>
                    <a:pt x="0" y="1177083"/>
                    <a:pt x="0" y="1163642"/>
                  </a:cubicBezTo>
                  <a:lnTo>
                    <a:pt x="0" y="24337"/>
                  </a:lnTo>
                  <a:cubicBezTo>
                    <a:pt x="0" y="10896"/>
                    <a:pt x="10896" y="0"/>
                    <a:pt x="24337" y="0"/>
                  </a:cubicBezTo>
                  <a:close/>
                </a:path>
              </a:pathLst>
            </a:custGeom>
            <a:solidFill>
              <a:srgbClr val="FFFFFF"/>
            </a:solidFill>
          </p:spPr>
        </p:sp>
        <p:sp>
          <p:nvSpPr>
            <p:cNvPr name="TextBox 15" id="15"/>
            <p:cNvSpPr txBox="true"/>
            <p:nvPr/>
          </p:nvSpPr>
          <p:spPr>
            <a:xfrm>
              <a:off x="0" y="-95250"/>
              <a:ext cx="1172972" cy="1283229"/>
            </a:xfrm>
            <a:prstGeom prst="rect">
              <a:avLst/>
            </a:prstGeom>
          </p:spPr>
          <p:txBody>
            <a:bodyPr anchor="ctr" rtlCol="false" tIns="50800" lIns="50800" bIns="50800" rIns="50800"/>
            <a:lstStyle/>
            <a:p>
              <a:pPr algn="ctr">
                <a:lnSpc>
                  <a:spcPts val="3215"/>
                </a:lnSpc>
              </a:pPr>
            </a:p>
          </p:txBody>
        </p:sp>
      </p:grpSp>
      <p:grpSp>
        <p:nvGrpSpPr>
          <p:cNvPr name="Group 16" id="16"/>
          <p:cNvGrpSpPr/>
          <p:nvPr/>
        </p:nvGrpSpPr>
        <p:grpSpPr>
          <a:xfrm rot="0">
            <a:off x="12197812" y="3371057"/>
            <a:ext cx="4453627" cy="4510607"/>
            <a:chOff x="0" y="0"/>
            <a:chExt cx="1172972" cy="1187979"/>
          </a:xfrm>
        </p:grpSpPr>
        <p:sp>
          <p:nvSpPr>
            <p:cNvPr name="Freeform 17" id="17"/>
            <p:cNvSpPr/>
            <p:nvPr/>
          </p:nvSpPr>
          <p:spPr>
            <a:xfrm flipH="false" flipV="false" rot="0">
              <a:off x="0" y="0"/>
              <a:ext cx="1172972" cy="1187979"/>
            </a:xfrm>
            <a:custGeom>
              <a:avLst/>
              <a:gdLst/>
              <a:ahLst/>
              <a:cxnLst/>
              <a:rect r="r" b="b" t="t" l="l"/>
              <a:pathLst>
                <a:path h="1187979" w="1172972">
                  <a:moveTo>
                    <a:pt x="24337" y="0"/>
                  </a:moveTo>
                  <a:lnTo>
                    <a:pt x="1148635" y="0"/>
                  </a:lnTo>
                  <a:cubicBezTo>
                    <a:pt x="1162076" y="0"/>
                    <a:pt x="1172972" y="10896"/>
                    <a:pt x="1172972" y="24337"/>
                  </a:cubicBezTo>
                  <a:lnTo>
                    <a:pt x="1172972" y="1163642"/>
                  </a:lnTo>
                  <a:cubicBezTo>
                    <a:pt x="1172972" y="1177083"/>
                    <a:pt x="1162076" y="1187979"/>
                    <a:pt x="1148635" y="1187979"/>
                  </a:cubicBezTo>
                  <a:lnTo>
                    <a:pt x="24337" y="1187979"/>
                  </a:lnTo>
                  <a:cubicBezTo>
                    <a:pt x="10896" y="1187979"/>
                    <a:pt x="0" y="1177083"/>
                    <a:pt x="0" y="1163642"/>
                  </a:cubicBezTo>
                  <a:lnTo>
                    <a:pt x="0" y="24337"/>
                  </a:lnTo>
                  <a:cubicBezTo>
                    <a:pt x="0" y="10896"/>
                    <a:pt x="10896" y="0"/>
                    <a:pt x="24337" y="0"/>
                  </a:cubicBezTo>
                  <a:close/>
                </a:path>
              </a:pathLst>
            </a:custGeom>
            <a:solidFill>
              <a:srgbClr val="FFFFFF"/>
            </a:solidFill>
          </p:spPr>
        </p:sp>
        <p:sp>
          <p:nvSpPr>
            <p:cNvPr name="TextBox 18" id="18"/>
            <p:cNvSpPr txBox="true"/>
            <p:nvPr/>
          </p:nvSpPr>
          <p:spPr>
            <a:xfrm>
              <a:off x="0" y="-95250"/>
              <a:ext cx="1172972" cy="1283229"/>
            </a:xfrm>
            <a:prstGeom prst="rect">
              <a:avLst/>
            </a:prstGeom>
          </p:spPr>
          <p:txBody>
            <a:bodyPr anchor="ctr" rtlCol="false" tIns="50800" lIns="50800" bIns="50800" rIns="50800"/>
            <a:lstStyle/>
            <a:p>
              <a:pPr algn="ctr">
                <a:lnSpc>
                  <a:spcPts val="3215"/>
                </a:lnSpc>
              </a:pPr>
            </a:p>
          </p:txBody>
        </p:sp>
      </p:grpSp>
      <p:grpSp>
        <p:nvGrpSpPr>
          <p:cNvPr name="Group 19" id="19"/>
          <p:cNvGrpSpPr/>
          <p:nvPr/>
        </p:nvGrpSpPr>
        <p:grpSpPr>
          <a:xfrm rot="0">
            <a:off x="1916830" y="3659093"/>
            <a:ext cx="3893088" cy="2639522"/>
            <a:chOff x="0" y="0"/>
            <a:chExt cx="1449069" cy="982472"/>
          </a:xfrm>
        </p:grpSpPr>
        <p:sp>
          <p:nvSpPr>
            <p:cNvPr name="Freeform 20" id="20"/>
            <p:cNvSpPr/>
            <p:nvPr/>
          </p:nvSpPr>
          <p:spPr>
            <a:xfrm flipH="false" flipV="false" rot="0">
              <a:off x="0" y="0"/>
              <a:ext cx="1449069" cy="982472"/>
            </a:xfrm>
            <a:custGeom>
              <a:avLst/>
              <a:gdLst/>
              <a:ahLst/>
              <a:cxnLst/>
              <a:rect r="r" b="b" t="t" l="l"/>
              <a:pathLst>
                <a:path h="982472" w="1449069">
                  <a:moveTo>
                    <a:pt x="45739" y="0"/>
                  </a:moveTo>
                  <a:lnTo>
                    <a:pt x="1403330" y="0"/>
                  </a:lnTo>
                  <a:cubicBezTo>
                    <a:pt x="1428591" y="0"/>
                    <a:pt x="1449069" y="20478"/>
                    <a:pt x="1449069" y="45739"/>
                  </a:cubicBezTo>
                  <a:lnTo>
                    <a:pt x="1449069" y="936733"/>
                  </a:lnTo>
                  <a:cubicBezTo>
                    <a:pt x="1449069" y="961994"/>
                    <a:pt x="1428591" y="982472"/>
                    <a:pt x="1403330" y="982472"/>
                  </a:cubicBezTo>
                  <a:lnTo>
                    <a:pt x="45739" y="982472"/>
                  </a:lnTo>
                  <a:cubicBezTo>
                    <a:pt x="20478" y="982472"/>
                    <a:pt x="0" y="961994"/>
                    <a:pt x="0" y="936733"/>
                  </a:cubicBezTo>
                  <a:lnTo>
                    <a:pt x="0" y="45739"/>
                  </a:lnTo>
                  <a:cubicBezTo>
                    <a:pt x="0" y="20478"/>
                    <a:pt x="20478" y="0"/>
                    <a:pt x="45739" y="0"/>
                  </a:cubicBezTo>
                  <a:close/>
                </a:path>
              </a:pathLst>
            </a:custGeom>
            <a:blipFill>
              <a:blip r:embed="rId3"/>
              <a:stretch>
                <a:fillRect l="0" t="-18128" r="0" b="-29363"/>
              </a:stretch>
            </a:blipFill>
          </p:spPr>
        </p:sp>
      </p:grpSp>
      <p:grpSp>
        <p:nvGrpSpPr>
          <p:cNvPr name="Group 21" id="21"/>
          <p:cNvGrpSpPr/>
          <p:nvPr/>
        </p:nvGrpSpPr>
        <p:grpSpPr>
          <a:xfrm rot="0">
            <a:off x="7197456" y="3659093"/>
            <a:ext cx="3893088" cy="2639522"/>
            <a:chOff x="0" y="0"/>
            <a:chExt cx="1449069" cy="982472"/>
          </a:xfrm>
        </p:grpSpPr>
        <p:sp>
          <p:nvSpPr>
            <p:cNvPr name="Freeform 22" id="22"/>
            <p:cNvSpPr/>
            <p:nvPr/>
          </p:nvSpPr>
          <p:spPr>
            <a:xfrm flipH="false" flipV="false" rot="0">
              <a:off x="0" y="0"/>
              <a:ext cx="1449069" cy="982472"/>
            </a:xfrm>
            <a:custGeom>
              <a:avLst/>
              <a:gdLst/>
              <a:ahLst/>
              <a:cxnLst/>
              <a:rect r="r" b="b" t="t" l="l"/>
              <a:pathLst>
                <a:path h="982472" w="1449069">
                  <a:moveTo>
                    <a:pt x="45739" y="0"/>
                  </a:moveTo>
                  <a:lnTo>
                    <a:pt x="1403330" y="0"/>
                  </a:lnTo>
                  <a:cubicBezTo>
                    <a:pt x="1428591" y="0"/>
                    <a:pt x="1449069" y="20478"/>
                    <a:pt x="1449069" y="45739"/>
                  </a:cubicBezTo>
                  <a:lnTo>
                    <a:pt x="1449069" y="936733"/>
                  </a:lnTo>
                  <a:cubicBezTo>
                    <a:pt x="1449069" y="961994"/>
                    <a:pt x="1428591" y="982472"/>
                    <a:pt x="1403330" y="982472"/>
                  </a:cubicBezTo>
                  <a:lnTo>
                    <a:pt x="45739" y="982472"/>
                  </a:lnTo>
                  <a:cubicBezTo>
                    <a:pt x="20478" y="982472"/>
                    <a:pt x="0" y="961994"/>
                    <a:pt x="0" y="936733"/>
                  </a:cubicBezTo>
                  <a:lnTo>
                    <a:pt x="0" y="45739"/>
                  </a:lnTo>
                  <a:cubicBezTo>
                    <a:pt x="0" y="20478"/>
                    <a:pt x="20478" y="0"/>
                    <a:pt x="45739" y="0"/>
                  </a:cubicBezTo>
                  <a:close/>
                </a:path>
              </a:pathLst>
            </a:custGeom>
            <a:blipFill>
              <a:blip r:embed="rId3"/>
              <a:stretch>
                <a:fillRect l="0" t="-18128" r="0" b="-29363"/>
              </a:stretch>
            </a:blipFill>
          </p:spPr>
        </p:sp>
      </p:grpSp>
      <p:grpSp>
        <p:nvGrpSpPr>
          <p:cNvPr name="Group 23" id="23"/>
          <p:cNvGrpSpPr/>
          <p:nvPr/>
        </p:nvGrpSpPr>
        <p:grpSpPr>
          <a:xfrm rot="0">
            <a:off x="12478081" y="3659093"/>
            <a:ext cx="3893088" cy="2639522"/>
            <a:chOff x="0" y="0"/>
            <a:chExt cx="1449069" cy="982472"/>
          </a:xfrm>
        </p:grpSpPr>
        <p:sp>
          <p:nvSpPr>
            <p:cNvPr name="Freeform 24" id="24"/>
            <p:cNvSpPr/>
            <p:nvPr/>
          </p:nvSpPr>
          <p:spPr>
            <a:xfrm flipH="false" flipV="false" rot="0">
              <a:off x="0" y="0"/>
              <a:ext cx="1449069" cy="982472"/>
            </a:xfrm>
            <a:custGeom>
              <a:avLst/>
              <a:gdLst/>
              <a:ahLst/>
              <a:cxnLst/>
              <a:rect r="r" b="b" t="t" l="l"/>
              <a:pathLst>
                <a:path h="982472" w="1449069">
                  <a:moveTo>
                    <a:pt x="45739" y="0"/>
                  </a:moveTo>
                  <a:lnTo>
                    <a:pt x="1403330" y="0"/>
                  </a:lnTo>
                  <a:cubicBezTo>
                    <a:pt x="1428591" y="0"/>
                    <a:pt x="1449069" y="20478"/>
                    <a:pt x="1449069" y="45739"/>
                  </a:cubicBezTo>
                  <a:lnTo>
                    <a:pt x="1449069" y="936733"/>
                  </a:lnTo>
                  <a:cubicBezTo>
                    <a:pt x="1449069" y="961994"/>
                    <a:pt x="1428591" y="982472"/>
                    <a:pt x="1403330" y="982472"/>
                  </a:cubicBezTo>
                  <a:lnTo>
                    <a:pt x="45739" y="982472"/>
                  </a:lnTo>
                  <a:cubicBezTo>
                    <a:pt x="20478" y="982472"/>
                    <a:pt x="0" y="961994"/>
                    <a:pt x="0" y="936733"/>
                  </a:cubicBezTo>
                  <a:lnTo>
                    <a:pt x="0" y="45739"/>
                  </a:lnTo>
                  <a:cubicBezTo>
                    <a:pt x="0" y="20478"/>
                    <a:pt x="20478" y="0"/>
                    <a:pt x="45739" y="0"/>
                  </a:cubicBezTo>
                  <a:close/>
                </a:path>
              </a:pathLst>
            </a:custGeom>
            <a:blipFill>
              <a:blip r:embed="rId3"/>
              <a:stretch>
                <a:fillRect l="0" t="-18128" r="0" b="-29363"/>
              </a:stretch>
            </a:blipFill>
          </p:spPr>
        </p:sp>
      </p:grpSp>
      <p:sp>
        <p:nvSpPr>
          <p:cNvPr name="TextBox 25" id="25"/>
          <p:cNvSpPr txBox="true"/>
          <p:nvPr/>
        </p:nvSpPr>
        <p:spPr>
          <a:xfrm rot="0">
            <a:off x="3701376" y="1609646"/>
            <a:ext cx="10885248" cy="1151890"/>
          </a:xfrm>
          <a:prstGeom prst="rect">
            <a:avLst/>
          </a:prstGeom>
        </p:spPr>
        <p:txBody>
          <a:bodyPr anchor="t" rtlCol="false" tIns="0" lIns="0" bIns="0" rIns="0">
            <a:spAutoFit/>
          </a:bodyPr>
          <a:lstStyle/>
          <a:p>
            <a:pPr algn="l">
              <a:lnSpc>
                <a:spcPts val="8959"/>
              </a:lnSpc>
            </a:pPr>
            <a:r>
              <a:rPr lang="en-US" b="true" sz="6399">
                <a:solidFill>
                  <a:srgbClr val="FFCA00"/>
                </a:solidFill>
                <a:latin typeface="Poppins Bold"/>
                <a:ea typeface="Poppins Bold"/>
                <a:cs typeface="Poppins Bold"/>
                <a:sym typeface="Poppins Bold"/>
              </a:rPr>
              <a:t>GOLD</a:t>
            </a:r>
            <a:r>
              <a:rPr lang="en-US" b="true" sz="6399">
                <a:solidFill>
                  <a:srgbClr val="EC994B"/>
                </a:solidFill>
                <a:latin typeface="Poppins Bold"/>
                <a:ea typeface="Poppins Bold"/>
                <a:cs typeface="Poppins Bold"/>
                <a:sym typeface="Poppins Bold"/>
              </a:rPr>
              <a:t> SCHEMES</a:t>
            </a:r>
            <a:r>
              <a:rPr lang="en-US" b="true" sz="6399">
                <a:solidFill>
                  <a:srgbClr val="FFFFFF"/>
                </a:solidFill>
                <a:latin typeface="Poppins Bold"/>
                <a:ea typeface="Poppins Bold"/>
                <a:cs typeface="Poppins Bold"/>
                <a:sym typeface="Poppins Bold"/>
              </a:rPr>
              <a:t> OVERVIEW</a:t>
            </a:r>
          </a:p>
        </p:txBody>
      </p:sp>
      <p:sp>
        <p:nvSpPr>
          <p:cNvPr name="TextBox 26" id="26"/>
          <p:cNvSpPr txBox="true"/>
          <p:nvPr/>
        </p:nvSpPr>
        <p:spPr>
          <a:xfrm rot="0">
            <a:off x="1636561" y="6371347"/>
            <a:ext cx="4453627" cy="717638"/>
          </a:xfrm>
          <a:prstGeom prst="rect">
            <a:avLst/>
          </a:prstGeom>
        </p:spPr>
        <p:txBody>
          <a:bodyPr anchor="t" rtlCol="false" tIns="0" lIns="0" bIns="0" rIns="0">
            <a:spAutoFit/>
          </a:bodyPr>
          <a:lstStyle/>
          <a:p>
            <a:pPr algn="ctr">
              <a:lnSpc>
                <a:spcPts val="5595"/>
              </a:lnSpc>
              <a:spcBef>
                <a:spcPct val="0"/>
              </a:spcBef>
            </a:pPr>
            <a:r>
              <a:rPr lang="en-US" b="true" sz="3996">
                <a:solidFill>
                  <a:srgbClr val="311302"/>
                </a:solidFill>
                <a:latin typeface="Poppins Bold"/>
                <a:ea typeface="Poppins Bold"/>
                <a:cs typeface="Poppins Bold"/>
                <a:sym typeface="Poppins Bold"/>
              </a:rPr>
              <a:t>MINT</a:t>
            </a:r>
          </a:p>
        </p:txBody>
      </p:sp>
      <p:sp>
        <p:nvSpPr>
          <p:cNvPr name="TextBox 27" id="27"/>
          <p:cNvSpPr txBox="true"/>
          <p:nvPr/>
        </p:nvSpPr>
        <p:spPr>
          <a:xfrm rot="0">
            <a:off x="6917187" y="6371347"/>
            <a:ext cx="4453627" cy="717638"/>
          </a:xfrm>
          <a:prstGeom prst="rect">
            <a:avLst/>
          </a:prstGeom>
        </p:spPr>
        <p:txBody>
          <a:bodyPr anchor="t" rtlCol="false" tIns="0" lIns="0" bIns="0" rIns="0">
            <a:spAutoFit/>
          </a:bodyPr>
          <a:lstStyle/>
          <a:p>
            <a:pPr algn="ctr">
              <a:lnSpc>
                <a:spcPts val="5595"/>
              </a:lnSpc>
              <a:spcBef>
                <a:spcPct val="0"/>
              </a:spcBef>
            </a:pPr>
            <a:r>
              <a:rPr lang="en-US" b="true" sz="3996">
                <a:solidFill>
                  <a:srgbClr val="311302"/>
                </a:solidFill>
                <a:latin typeface="Poppins Bold"/>
                <a:ea typeface="Poppins Bold"/>
                <a:cs typeface="Poppins Bold"/>
                <a:sym typeface="Poppins Bold"/>
              </a:rPr>
              <a:t>MASTER</a:t>
            </a:r>
          </a:p>
        </p:txBody>
      </p:sp>
      <p:sp>
        <p:nvSpPr>
          <p:cNvPr name="TextBox 28" id="28"/>
          <p:cNvSpPr txBox="true"/>
          <p:nvPr/>
        </p:nvSpPr>
        <p:spPr>
          <a:xfrm rot="0">
            <a:off x="12197812" y="6371347"/>
            <a:ext cx="4453627" cy="717638"/>
          </a:xfrm>
          <a:prstGeom prst="rect">
            <a:avLst/>
          </a:prstGeom>
        </p:spPr>
        <p:txBody>
          <a:bodyPr anchor="t" rtlCol="false" tIns="0" lIns="0" bIns="0" rIns="0">
            <a:spAutoFit/>
          </a:bodyPr>
          <a:lstStyle/>
          <a:p>
            <a:pPr algn="ctr">
              <a:lnSpc>
                <a:spcPts val="5595"/>
              </a:lnSpc>
              <a:spcBef>
                <a:spcPct val="0"/>
              </a:spcBef>
            </a:pPr>
            <a:r>
              <a:rPr lang="en-US" b="true" sz="3996">
                <a:solidFill>
                  <a:srgbClr val="311302"/>
                </a:solidFill>
                <a:latin typeface="Poppins Bold"/>
                <a:ea typeface="Poppins Bold"/>
                <a:cs typeface="Poppins Bold"/>
                <a:sym typeface="Poppins Bold"/>
              </a:rPr>
              <a:t>MAXX</a:t>
            </a:r>
          </a:p>
        </p:txBody>
      </p:sp>
      <p:sp>
        <p:nvSpPr>
          <p:cNvPr name="TextBox 29" id="29"/>
          <p:cNvSpPr txBox="true"/>
          <p:nvPr/>
        </p:nvSpPr>
        <p:spPr>
          <a:xfrm rot="0">
            <a:off x="2322667" y="7109904"/>
            <a:ext cx="3081415" cy="514350"/>
          </a:xfrm>
          <a:prstGeom prst="rect">
            <a:avLst/>
          </a:prstGeom>
        </p:spPr>
        <p:txBody>
          <a:bodyPr anchor="t" rtlCol="false" tIns="0" lIns="0" bIns="0" rIns="0">
            <a:spAutoFit/>
          </a:bodyPr>
          <a:lstStyle/>
          <a:p>
            <a:pPr algn="just">
              <a:lnSpc>
                <a:spcPts val="4200"/>
              </a:lnSpc>
            </a:pPr>
            <a:r>
              <a:rPr lang="en-US" sz="3000">
                <a:solidFill>
                  <a:srgbClr val="000000"/>
                </a:solidFill>
                <a:latin typeface="PT Sans"/>
                <a:ea typeface="PT Sans"/>
                <a:cs typeface="PT Sans"/>
                <a:sym typeface="PT Sans"/>
              </a:rPr>
              <a:t>Beginner’s Scheme</a:t>
            </a:r>
          </a:p>
        </p:txBody>
      </p:sp>
      <p:sp>
        <p:nvSpPr>
          <p:cNvPr name="TextBox 30" id="30"/>
          <p:cNvSpPr txBox="true"/>
          <p:nvPr/>
        </p:nvSpPr>
        <p:spPr>
          <a:xfrm rot="0">
            <a:off x="7355014" y="7109904"/>
            <a:ext cx="3577973" cy="514350"/>
          </a:xfrm>
          <a:prstGeom prst="rect">
            <a:avLst/>
          </a:prstGeom>
        </p:spPr>
        <p:txBody>
          <a:bodyPr anchor="t" rtlCol="false" tIns="0" lIns="0" bIns="0" rIns="0">
            <a:spAutoFit/>
          </a:bodyPr>
          <a:lstStyle/>
          <a:p>
            <a:pPr algn="just">
              <a:lnSpc>
                <a:spcPts val="4200"/>
              </a:lnSpc>
            </a:pPr>
            <a:r>
              <a:rPr lang="en-US" sz="3000">
                <a:solidFill>
                  <a:srgbClr val="000000"/>
                </a:solidFill>
                <a:latin typeface="PT Sans"/>
                <a:ea typeface="PT Sans"/>
                <a:cs typeface="PT Sans"/>
                <a:sym typeface="PT Sans"/>
              </a:rPr>
              <a:t>Intermediate  Scheme</a:t>
            </a:r>
          </a:p>
        </p:txBody>
      </p:sp>
      <p:sp>
        <p:nvSpPr>
          <p:cNvPr name="TextBox 31" id="31"/>
          <p:cNvSpPr txBox="true"/>
          <p:nvPr/>
        </p:nvSpPr>
        <p:spPr>
          <a:xfrm rot="0">
            <a:off x="12893442" y="7109904"/>
            <a:ext cx="3062368" cy="514350"/>
          </a:xfrm>
          <a:prstGeom prst="rect">
            <a:avLst/>
          </a:prstGeom>
        </p:spPr>
        <p:txBody>
          <a:bodyPr anchor="t" rtlCol="false" tIns="0" lIns="0" bIns="0" rIns="0">
            <a:spAutoFit/>
          </a:bodyPr>
          <a:lstStyle/>
          <a:p>
            <a:pPr algn="just">
              <a:lnSpc>
                <a:spcPts val="4200"/>
              </a:lnSpc>
            </a:pPr>
            <a:r>
              <a:rPr lang="en-US" sz="3000">
                <a:solidFill>
                  <a:srgbClr val="000000"/>
                </a:solidFill>
                <a:latin typeface="PT Sans"/>
                <a:ea typeface="PT Sans"/>
                <a:cs typeface="PT Sans"/>
                <a:sym typeface="PT Sans"/>
              </a:rPr>
              <a:t>Advanced  Scheme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311302"/>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382" r="-8659" b="-6382"/>
            </a:stretch>
          </a:blipFill>
        </p:spPr>
      </p:sp>
      <p:sp>
        <p:nvSpPr>
          <p:cNvPr name="Freeform 3" id="3"/>
          <p:cNvSpPr/>
          <p:nvPr/>
        </p:nvSpPr>
        <p:spPr>
          <a:xfrm flipH="false" flipV="false" rot="0">
            <a:off x="1028700" y="159504"/>
            <a:ext cx="3461141" cy="10402063"/>
          </a:xfrm>
          <a:custGeom>
            <a:avLst/>
            <a:gdLst/>
            <a:ahLst/>
            <a:cxnLst/>
            <a:rect r="r" b="b" t="t" l="l"/>
            <a:pathLst>
              <a:path h="10402063" w="3461141">
                <a:moveTo>
                  <a:pt x="0" y="0"/>
                </a:moveTo>
                <a:lnTo>
                  <a:pt x="3461141" y="0"/>
                </a:lnTo>
                <a:lnTo>
                  <a:pt x="3461141" y="10402064"/>
                </a:lnTo>
                <a:lnTo>
                  <a:pt x="0" y="10402064"/>
                </a:lnTo>
                <a:lnTo>
                  <a:pt x="0" y="0"/>
                </a:lnTo>
                <a:close/>
              </a:path>
            </a:pathLst>
          </a:custGeom>
          <a:blipFill>
            <a:blip r:embed="rId3">
              <a:alphaModFix amt="14000"/>
            </a:blip>
            <a:stretch>
              <a:fillRect l="0" t="-2112" r="-228659" b="0"/>
            </a:stretch>
          </a:blipFill>
        </p:spPr>
      </p:sp>
      <p:sp>
        <p:nvSpPr>
          <p:cNvPr name="Freeform 4" id="4"/>
          <p:cNvSpPr/>
          <p:nvPr/>
        </p:nvSpPr>
        <p:spPr>
          <a:xfrm flipH="false" flipV="false" rot="0">
            <a:off x="1733675" y="543935"/>
            <a:ext cx="883392" cy="816104"/>
          </a:xfrm>
          <a:custGeom>
            <a:avLst/>
            <a:gdLst/>
            <a:ahLst/>
            <a:cxnLst/>
            <a:rect r="r" b="b" t="t" l="l"/>
            <a:pathLst>
              <a:path h="816104" w="883392">
                <a:moveTo>
                  <a:pt x="0" y="0"/>
                </a:moveTo>
                <a:lnTo>
                  <a:pt x="883391" y="0"/>
                </a:lnTo>
                <a:lnTo>
                  <a:pt x="883391" y="816104"/>
                </a:lnTo>
                <a:lnTo>
                  <a:pt x="0" y="816104"/>
                </a:lnTo>
                <a:lnTo>
                  <a:pt x="0" y="0"/>
                </a:lnTo>
                <a:close/>
              </a:path>
            </a:pathLst>
          </a:custGeom>
          <a:blipFill>
            <a:blip r:embed="rId4">
              <a:alphaModFix amt="81000"/>
            </a:blip>
            <a:stretch>
              <a:fillRect l="0" t="0" r="0" b="-8245"/>
            </a:stretch>
          </a:blipFill>
        </p:spPr>
      </p:sp>
      <p:grpSp>
        <p:nvGrpSpPr>
          <p:cNvPr name="Group 5" id="5"/>
          <p:cNvGrpSpPr/>
          <p:nvPr/>
        </p:nvGrpSpPr>
        <p:grpSpPr>
          <a:xfrm rot="0">
            <a:off x="680693" y="9361033"/>
            <a:ext cx="2680099" cy="582326"/>
            <a:chOff x="0" y="0"/>
            <a:chExt cx="3573465" cy="776435"/>
          </a:xfrm>
        </p:grpSpPr>
        <p:sp>
          <p:nvSpPr>
            <p:cNvPr name="Freeform 6" id="6"/>
            <p:cNvSpPr/>
            <p:nvPr/>
          </p:nvSpPr>
          <p:spPr>
            <a:xfrm flipH="false" flipV="false" rot="0">
              <a:off x="0" y="0"/>
              <a:ext cx="776435" cy="776435"/>
            </a:xfrm>
            <a:custGeom>
              <a:avLst/>
              <a:gdLst/>
              <a:ahLst/>
              <a:cxnLst/>
              <a:rect r="r" b="b" t="t" l="l"/>
              <a:pathLst>
                <a:path h="776435" w="776435">
                  <a:moveTo>
                    <a:pt x="0" y="0"/>
                  </a:moveTo>
                  <a:lnTo>
                    <a:pt x="776435" y="0"/>
                  </a:lnTo>
                  <a:lnTo>
                    <a:pt x="776435" y="776435"/>
                  </a:lnTo>
                  <a:lnTo>
                    <a:pt x="0" y="7764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856359" y="61025"/>
              <a:ext cx="2717106" cy="550873"/>
            </a:xfrm>
            <a:prstGeom prst="rect">
              <a:avLst/>
            </a:prstGeom>
          </p:spPr>
          <p:txBody>
            <a:bodyPr anchor="t" rtlCol="false" tIns="0" lIns="0" bIns="0" rIns="0">
              <a:spAutoFit/>
            </a:bodyPr>
            <a:lstStyle/>
            <a:p>
              <a:pPr algn="ctr">
                <a:lnSpc>
                  <a:spcPts val="3215"/>
                </a:lnSpc>
              </a:pPr>
              <a:r>
                <a:rPr lang="en-US" sz="2296">
                  <a:solidFill>
                    <a:srgbClr val="FFFFFF"/>
                  </a:solidFill>
                  <a:latin typeface="Arial MT Pro"/>
                  <a:ea typeface="Arial MT Pro"/>
                  <a:cs typeface="Arial MT Pro"/>
                  <a:sym typeface="Arial MT Pro"/>
                </a:rPr>
                <a:t>www.rrgold.biz</a:t>
              </a:r>
            </a:p>
          </p:txBody>
        </p:sp>
      </p:grpSp>
      <p:grpSp>
        <p:nvGrpSpPr>
          <p:cNvPr name="Group 8" id="8"/>
          <p:cNvGrpSpPr/>
          <p:nvPr/>
        </p:nvGrpSpPr>
        <p:grpSpPr>
          <a:xfrm rot="0">
            <a:off x="4796638" y="5988287"/>
            <a:ext cx="9175527" cy="3221999"/>
            <a:chOff x="0" y="0"/>
            <a:chExt cx="2043252" cy="717491"/>
          </a:xfrm>
        </p:grpSpPr>
        <p:sp>
          <p:nvSpPr>
            <p:cNvPr name="Freeform 9" id="9"/>
            <p:cNvSpPr/>
            <p:nvPr/>
          </p:nvSpPr>
          <p:spPr>
            <a:xfrm flipH="false" flipV="false" rot="0">
              <a:off x="0" y="0"/>
              <a:ext cx="2043252" cy="717491"/>
            </a:xfrm>
            <a:custGeom>
              <a:avLst/>
              <a:gdLst/>
              <a:ahLst/>
              <a:cxnLst/>
              <a:rect r="r" b="b" t="t" l="l"/>
              <a:pathLst>
                <a:path h="717491" w="2043252">
                  <a:moveTo>
                    <a:pt x="17719" y="0"/>
                  </a:moveTo>
                  <a:lnTo>
                    <a:pt x="2025533" y="0"/>
                  </a:lnTo>
                  <a:cubicBezTo>
                    <a:pt x="2030232" y="0"/>
                    <a:pt x="2034739" y="1867"/>
                    <a:pt x="2038062" y="5190"/>
                  </a:cubicBezTo>
                  <a:cubicBezTo>
                    <a:pt x="2041385" y="8513"/>
                    <a:pt x="2043252" y="13020"/>
                    <a:pt x="2043252" y="17719"/>
                  </a:cubicBezTo>
                  <a:lnTo>
                    <a:pt x="2043252" y="699772"/>
                  </a:lnTo>
                  <a:cubicBezTo>
                    <a:pt x="2043252" y="709558"/>
                    <a:pt x="2035319" y="717491"/>
                    <a:pt x="2025533" y="717491"/>
                  </a:cubicBezTo>
                  <a:lnTo>
                    <a:pt x="17719" y="717491"/>
                  </a:lnTo>
                  <a:cubicBezTo>
                    <a:pt x="7933" y="717491"/>
                    <a:pt x="0" y="709558"/>
                    <a:pt x="0" y="699772"/>
                  </a:cubicBezTo>
                  <a:lnTo>
                    <a:pt x="0" y="17719"/>
                  </a:lnTo>
                  <a:cubicBezTo>
                    <a:pt x="0" y="7933"/>
                    <a:pt x="7933" y="0"/>
                    <a:pt x="17719" y="0"/>
                  </a:cubicBezTo>
                  <a:close/>
                </a:path>
              </a:pathLst>
            </a:custGeom>
            <a:solidFill>
              <a:srgbClr val="FFFFFF"/>
            </a:solidFill>
            <a:ln w="76200" cap="rnd">
              <a:solidFill>
                <a:srgbClr val="FFCA00"/>
              </a:solidFill>
              <a:prstDash val="solid"/>
              <a:round/>
            </a:ln>
          </p:spPr>
        </p:sp>
        <p:sp>
          <p:nvSpPr>
            <p:cNvPr name="TextBox 10" id="10"/>
            <p:cNvSpPr txBox="true"/>
            <p:nvPr/>
          </p:nvSpPr>
          <p:spPr>
            <a:xfrm>
              <a:off x="0" y="-95250"/>
              <a:ext cx="2043252" cy="812741"/>
            </a:xfrm>
            <a:prstGeom prst="rect">
              <a:avLst/>
            </a:prstGeom>
          </p:spPr>
          <p:txBody>
            <a:bodyPr anchor="ctr" rtlCol="false" tIns="50800" lIns="50800" bIns="50800" rIns="50800"/>
            <a:lstStyle/>
            <a:p>
              <a:pPr algn="ctr">
                <a:lnSpc>
                  <a:spcPts val="3215"/>
                </a:lnSpc>
              </a:pPr>
            </a:p>
          </p:txBody>
        </p:sp>
      </p:grpSp>
      <p:sp>
        <p:nvSpPr>
          <p:cNvPr name="Freeform 11" id="11"/>
          <p:cNvSpPr/>
          <p:nvPr/>
        </p:nvSpPr>
        <p:spPr>
          <a:xfrm flipH="false" flipV="false" rot="0">
            <a:off x="13092184" y="0"/>
            <a:ext cx="5195816" cy="10287000"/>
          </a:xfrm>
          <a:custGeom>
            <a:avLst/>
            <a:gdLst/>
            <a:ahLst/>
            <a:cxnLst/>
            <a:rect r="r" b="b" t="t" l="l"/>
            <a:pathLst>
              <a:path h="10287000" w="5195816">
                <a:moveTo>
                  <a:pt x="0" y="0"/>
                </a:moveTo>
                <a:lnTo>
                  <a:pt x="5195816" y="0"/>
                </a:lnTo>
                <a:lnTo>
                  <a:pt x="5195816" y="10287000"/>
                </a:lnTo>
                <a:lnTo>
                  <a:pt x="0" y="10287000"/>
                </a:lnTo>
                <a:lnTo>
                  <a:pt x="0" y="0"/>
                </a:lnTo>
                <a:close/>
              </a:path>
            </a:pathLst>
          </a:custGeom>
          <a:blipFill>
            <a:blip r:embed="rId7"/>
            <a:stretch>
              <a:fillRect l="0" t="-1017" r="0" b="0"/>
            </a:stretch>
          </a:blipFill>
        </p:spPr>
      </p:sp>
      <p:sp>
        <p:nvSpPr>
          <p:cNvPr name="Freeform 12" id="12"/>
          <p:cNvSpPr/>
          <p:nvPr/>
        </p:nvSpPr>
        <p:spPr>
          <a:xfrm flipH="false" flipV="false" rot="0">
            <a:off x="13092184" y="-1187371"/>
            <a:ext cx="5428402" cy="12551963"/>
          </a:xfrm>
          <a:custGeom>
            <a:avLst/>
            <a:gdLst/>
            <a:ahLst/>
            <a:cxnLst/>
            <a:rect r="r" b="b" t="t" l="l"/>
            <a:pathLst>
              <a:path h="12551963" w="5428402">
                <a:moveTo>
                  <a:pt x="0" y="0"/>
                </a:moveTo>
                <a:lnTo>
                  <a:pt x="5428402" y="0"/>
                </a:lnTo>
                <a:lnTo>
                  <a:pt x="5428402" y="12551964"/>
                </a:lnTo>
                <a:lnTo>
                  <a:pt x="0" y="12551964"/>
                </a:lnTo>
                <a:lnTo>
                  <a:pt x="0" y="0"/>
                </a:lnTo>
                <a:close/>
              </a:path>
            </a:pathLst>
          </a:custGeom>
          <a:blipFill>
            <a:blip r:embed="rId8"/>
            <a:stretch>
              <a:fillRect l="-27005" t="-4683" r="-42503" b="0"/>
            </a:stretch>
          </a:blipFill>
          <a:ln w="57150" cap="sq">
            <a:solidFill>
              <a:srgbClr val="FFCA00"/>
            </a:solidFill>
            <a:prstDash val="solid"/>
            <a:miter/>
          </a:ln>
        </p:spPr>
      </p:sp>
      <p:sp>
        <p:nvSpPr>
          <p:cNvPr name="Freeform 13" id="13"/>
          <p:cNvSpPr/>
          <p:nvPr/>
        </p:nvSpPr>
        <p:spPr>
          <a:xfrm flipH="false" flipV="false" rot="0">
            <a:off x="13092184" y="-140769"/>
            <a:ext cx="6317553" cy="10919046"/>
          </a:xfrm>
          <a:custGeom>
            <a:avLst/>
            <a:gdLst/>
            <a:ahLst/>
            <a:cxnLst/>
            <a:rect r="r" b="b" t="t" l="l"/>
            <a:pathLst>
              <a:path h="10919046" w="6317553">
                <a:moveTo>
                  <a:pt x="0" y="0"/>
                </a:moveTo>
                <a:lnTo>
                  <a:pt x="6317554" y="0"/>
                </a:lnTo>
                <a:lnTo>
                  <a:pt x="6317554" y="10919046"/>
                </a:lnTo>
                <a:lnTo>
                  <a:pt x="0" y="10919046"/>
                </a:lnTo>
                <a:lnTo>
                  <a:pt x="0" y="0"/>
                </a:lnTo>
                <a:close/>
              </a:path>
            </a:pathLst>
          </a:custGeom>
          <a:blipFill>
            <a:blip r:embed="rId9"/>
            <a:stretch>
              <a:fillRect l="-10456" t="-304" r="-28234" b="0"/>
            </a:stretch>
          </a:blipFill>
          <a:ln w="66675" cap="sq">
            <a:solidFill>
              <a:srgbClr val="FFFFFF"/>
            </a:solidFill>
            <a:prstDash val="solid"/>
            <a:miter/>
          </a:ln>
        </p:spPr>
      </p:sp>
      <p:sp>
        <p:nvSpPr>
          <p:cNvPr name="Freeform 14" id="14"/>
          <p:cNvSpPr/>
          <p:nvPr/>
        </p:nvSpPr>
        <p:spPr>
          <a:xfrm flipH="false" flipV="false" rot="0">
            <a:off x="11938104" y="7222129"/>
            <a:ext cx="2034060" cy="1786195"/>
          </a:xfrm>
          <a:custGeom>
            <a:avLst/>
            <a:gdLst/>
            <a:ahLst/>
            <a:cxnLst/>
            <a:rect r="r" b="b" t="t" l="l"/>
            <a:pathLst>
              <a:path h="1786195" w="2034060">
                <a:moveTo>
                  <a:pt x="0" y="0"/>
                </a:moveTo>
                <a:lnTo>
                  <a:pt x="2034061" y="0"/>
                </a:lnTo>
                <a:lnTo>
                  <a:pt x="2034061" y="1786195"/>
                </a:lnTo>
                <a:lnTo>
                  <a:pt x="0" y="1786195"/>
                </a:lnTo>
                <a:lnTo>
                  <a:pt x="0" y="0"/>
                </a:lnTo>
                <a:close/>
              </a:path>
            </a:pathLst>
          </a:custGeom>
          <a:blipFill>
            <a:blip r:embed="rId4"/>
            <a:stretch>
              <a:fillRect l="0" t="-2601" r="0" b="-11275"/>
            </a:stretch>
          </a:blipFill>
        </p:spPr>
      </p:sp>
      <p:grpSp>
        <p:nvGrpSpPr>
          <p:cNvPr name="Group 15" id="15"/>
          <p:cNvGrpSpPr/>
          <p:nvPr/>
        </p:nvGrpSpPr>
        <p:grpSpPr>
          <a:xfrm rot="0">
            <a:off x="4796638" y="2352841"/>
            <a:ext cx="7961410" cy="3405700"/>
            <a:chOff x="0" y="0"/>
            <a:chExt cx="10615213" cy="4540934"/>
          </a:xfrm>
        </p:grpSpPr>
        <p:sp>
          <p:nvSpPr>
            <p:cNvPr name="Freeform 17" id="17"/>
            <p:cNvSpPr/>
            <p:nvPr/>
          </p:nvSpPr>
          <p:spPr>
            <a:xfrm flipH="false" flipV="false" rot="0">
              <a:off x="1455746" y="491836"/>
              <a:ext cx="319127" cy="444002"/>
            </a:xfrm>
            <a:custGeom>
              <a:avLst/>
              <a:gdLst/>
              <a:ahLst/>
              <a:cxnLst/>
              <a:rect r="r" b="b" t="t" l="l"/>
              <a:pathLst>
                <a:path h="444002" w="319127">
                  <a:moveTo>
                    <a:pt x="0" y="0"/>
                  </a:moveTo>
                  <a:lnTo>
                    <a:pt x="319127" y="0"/>
                  </a:lnTo>
                  <a:lnTo>
                    <a:pt x="319127" y="444002"/>
                  </a:lnTo>
                  <a:lnTo>
                    <a:pt x="0" y="44400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1872734" y="296387"/>
              <a:ext cx="1634066" cy="749176"/>
            </a:xfrm>
            <a:prstGeom prst="rect">
              <a:avLst/>
            </a:prstGeom>
          </p:spPr>
          <p:txBody>
            <a:bodyPr anchor="t" rtlCol="false" tIns="0" lIns="0" bIns="0" rIns="0">
              <a:spAutoFit/>
            </a:bodyPr>
            <a:lstStyle/>
            <a:p>
              <a:pPr algn="ctr">
                <a:lnSpc>
                  <a:spcPts val="4571"/>
                </a:lnSpc>
                <a:spcBef>
                  <a:spcPct val="0"/>
                </a:spcBef>
              </a:pPr>
              <a:r>
                <a:rPr lang="en-US" b="true" sz="3265">
                  <a:solidFill>
                    <a:srgbClr val="311302"/>
                  </a:solidFill>
                  <a:latin typeface="Poppins Bold"/>
                  <a:ea typeface="Poppins Bold"/>
                  <a:cs typeface="Poppins Bold"/>
                  <a:sym typeface="Poppins Bold"/>
                </a:rPr>
                <a:t>6000</a:t>
              </a:r>
            </a:p>
          </p:txBody>
        </p:sp>
        <p:sp>
          <p:nvSpPr>
            <p:cNvPr name="Freeform 19" id="19"/>
            <p:cNvSpPr/>
            <p:nvPr/>
          </p:nvSpPr>
          <p:spPr>
            <a:xfrm flipH="false" flipV="false" rot="0">
              <a:off x="6510079" y="491836"/>
              <a:ext cx="319127" cy="444002"/>
            </a:xfrm>
            <a:custGeom>
              <a:avLst/>
              <a:gdLst/>
              <a:ahLst/>
              <a:cxnLst/>
              <a:rect r="r" b="b" t="t" l="l"/>
              <a:pathLst>
                <a:path h="444002" w="319127">
                  <a:moveTo>
                    <a:pt x="0" y="0"/>
                  </a:moveTo>
                  <a:lnTo>
                    <a:pt x="319127" y="0"/>
                  </a:lnTo>
                  <a:lnTo>
                    <a:pt x="319127" y="444002"/>
                  </a:lnTo>
                  <a:lnTo>
                    <a:pt x="0" y="44400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0" id="20"/>
            <p:cNvSpPr txBox="true"/>
            <p:nvPr/>
          </p:nvSpPr>
          <p:spPr>
            <a:xfrm rot="0">
              <a:off x="6927067" y="296387"/>
              <a:ext cx="1634066" cy="749176"/>
            </a:xfrm>
            <a:prstGeom prst="rect">
              <a:avLst/>
            </a:prstGeom>
          </p:spPr>
          <p:txBody>
            <a:bodyPr anchor="t" rtlCol="false" tIns="0" lIns="0" bIns="0" rIns="0">
              <a:spAutoFit/>
            </a:bodyPr>
            <a:lstStyle/>
            <a:p>
              <a:pPr algn="ctr">
                <a:lnSpc>
                  <a:spcPts val="4571"/>
                </a:lnSpc>
                <a:spcBef>
                  <a:spcPct val="0"/>
                </a:spcBef>
              </a:pPr>
              <a:r>
                <a:rPr lang="en-US" b="true" sz="3265">
                  <a:solidFill>
                    <a:srgbClr val="311302"/>
                  </a:solidFill>
                  <a:latin typeface="Poppins Bold"/>
                  <a:ea typeface="Poppins Bold"/>
                  <a:cs typeface="Poppins Bold"/>
                  <a:sym typeface="Poppins Bold"/>
                </a:rPr>
                <a:t>12000</a:t>
              </a:r>
            </a:p>
          </p:txBody>
        </p:sp>
        <p:sp>
          <p:nvSpPr>
            <p:cNvPr name="Freeform 21" id="21"/>
            <p:cNvSpPr/>
            <p:nvPr/>
          </p:nvSpPr>
          <p:spPr>
            <a:xfrm flipH="false" flipV="false" rot="0">
              <a:off x="1455746" y="2100077"/>
              <a:ext cx="319127" cy="444002"/>
            </a:xfrm>
            <a:custGeom>
              <a:avLst/>
              <a:gdLst/>
              <a:ahLst/>
              <a:cxnLst/>
              <a:rect r="r" b="b" t="t" l="l"/>
              <a:pathLst>
                <a:path h="444002" w="319127">
                  <a:moveTo>
                    <a:pt x="0" y="0"/>
                  </a:moveTo>
                  <a:lnTo>
                    <a:pt x="319127" y="0"/>
                  </a:lnTo>
                  <a:lnTo>
                    <a:pt x="319127" y="444002"/>
                  </a:lnTo>
                  <a:lnTo>
                    <a:pt x="0" y="44400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2" id="22"/>
            <p:cNvSpPr txBox="true"/>
            <p:nvPr/>
          </p:nvSpPr>
          <p:spPr>
            <a:xfrm rot="0">
              <a:off x="1872734" y="1904627"/>
              <a:ext cx="1776354" cy="749176"/>
            </a:xfrm>
            <a:prstGeom prst="rect">
              <a:avLst/>
            </a:prstGeom>
          </p:spPr>
          <p:txBody>
            <a:bodyPr anchor="t" rtlCol="false" tIns="0" lIns="0" bIns="0" rIns="0">
              <a:spAutoFit/>
            </a:bodyPr>
            <a:lstStyle/>
            <a:p>
              <a:pPr algn="ctr">
                <a:lnSpc>
                  <a:spcPts val="4571"/>
                </a:lnSpc>
                <a:spcBef>
                  <a:spcPct val="0"/>
                </a:spcBef>
              </a:pPr>
              <a:r>
                <a:rPr lang="en-US" b="true" sz="3265">
                  <a:solidFill>
                    <a:srgbClr val="311302"/>
                  </a:solidFill>
                  <a:latin typeface="Poppins Bold"/>
                  <a:ea typeface="Poppins Bold"/>
                  <a:cs typeface="Poppins Bold"/>
                  <a:sym typeface="Poppins Bold"/>
                </a:rPr>
                <a:t>24000</a:t>
              </a:r>
            </a:p>
          </p:txBody>
        </p:sp>
        <p:sp>
          <p:nvSpPr>
            <p:cNvPr name="Freeform 23" id="23"/>
            <p:cNvSpPr/>
            <p:nvPr/>
          </p:nvSpPr>
          <p:spPr>
            <a:xfrm flipH="false" flipV="false" rot="0">
              <a:off x="6510079" y="2100077"/>
              <a:ext cx="319127" cy="444002"/>
            </a:xfrm>
            <a:custGeom>
              <a:avLst/>
              <a:gdLst/>
              <a:ahLst/>
              <a:cxnLst/>
              <a:rect r="r" b="b" t="t" l="l"/>
              <a:pathLst>
                <a:path h="444002" w="319127">
                  <a:moveTo>
                    <a:pt x="0" y="0"/>
                  </a:moveTo>
                  <a:lnTo>
                    <a:pt x="319127" y="0"/>
                  </a:lnTo>
                  <a:lnTo>
                    <a:pt x="319127" y="444002"/>
                  </a:lnTo>
                  <a:lnTo>
                    <a:pt x="0" y="44400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4" id="24"/>
            <p:cNvSpPr txBox="true"/>
            <p:nvPr/>
          </p:nvSpPr>
          <p:spPr>
            <a:xfrm rot="0">
              <a:off x="6927067" y="1904627"/>
              <a:ext cx="1828775" cy="749176"/>
            </a:xfrm>
            <a:prstGeom prst="rect">
              <a:avLst/>
            </a:prstGeom>
          </p:spPr>
          <p:txBody>
            <a:bodyPr anchor="t" rtlCol="false" tIns="0" lIns="0" bIns="0" rIns="0">
              <a:spAutoFit/>
            </a:bodyPr>
            <a:lstStyle/>
            <a:p>
              <a:pPr algn="ctr">
                <a:lnSpc>
                  <a:spcPts val="4571"/>
                </a:lnSpc>
                <a:spcBef>
                  <a:spcPct val="0"/>
                </a:spcBef>
              </a:pPr>
              <a:r>
                <a:rPr lang="en-US" b="true" sz="3265">
                  <a:solidFill>
                    <a:srgbClr val="311302"/>
                  </a:solidFill>
                  <a:latin typeface="Poppins Bold"/>
                  <a:ea typeface="Poppins Bold"/>
                  <a:cs typeface="Poppins Bold"/>
                  <a:sym typeface="Poppins Bold"/>
                </a:rPr>
                <a:t>48000</a:t>
              </a:r>
            </a:p>
          </p:txBody>
        </p:sp>
        <p:grpSp>
          <p:nvGrpSpPr>
            <p:cNvPr name="Group 25" id="25"/>
            <p:cNvGrpSpPr/>
            <p:nvPr/>
          </p:nvGrpSpPr>
          <p:grpSpPr>
            <a:xfrm rot="0">
              <a:off x="0" y="3233053"/>
              <a:ext cx="10615213" cy="1307881"/>
              <a:chOff x="0" y="0"/>
              <a:chExt cx="1926637" cy="237377"/>
            </a:xfrm>
          </p:grpSpPr>
          <p:sp>
            <p:nvSpPr>
              <p:cNvPr name="Freeform 26" id="26"/>
              <p:cNvSpPr/>
              <p:nvPr/>
            </p:nvSpPr>
            <p:spPr>
              <a:xfrm flipH="false" flipV="false" rot="0">
                <a:off x="0" y="0"/>
                <a:ext cx="1926637" cy="237377"/>
              </a:xfrm>
              <a:custGeom>
                <a:avLst/>
                <a:gdLst/>
                <a:ahLst/>
                <a:cxnLst/>
                <a:rect r="r" b="b" t="t" l="l"/>
                <a:pathLst>
                  <a:path h="237377" w="1926637">
                    <a:moveTo>
                      <a:pt x="0" y="0"/>
                    </a:moveTo>
                    <a:lnTo>
                      <a:pt x="1926637" y="0"/>
                    </a:lnTo>
                    <a:lnTo>
                      <a:pt x="1926637" y="237377"/>
                    </a:lnTo>
                    <a:lnTo>
                      <a:pt x="0" y="237377"/>
                    </a:lnTo>
                    <a:close/>
                  </a:path>
                </a:pathLst>
              </a:custGeom>
              <a:solidFill>
                <a:srgbClr val="FFDF82"/>
              </a:solidFill>
            </p:spPr>
          </p:sp>
          <p:sp>
            <p:nvSpPr>
              <p:cNvPr name="TextBox 27" id="27"/>
              <p:cNvSpPr txBox="true"/>
              <p:nvPr/>
            </p:nvSpPr>
            <p:spPr>
              <a:xfrm>
                <a:off x="0" y="-95250"/>
                <a:ext cx="1926637" cy="332627"/>
              </a:xfrm>
              <a:prstGeom prst="rect">
                <a:avLst/>
              </a:prstGeom>
            </p:spPr>
            <p:txBody>
              <a:bodyPr anchor="ctr" rtlCol="false" tIns="50800" lIns="50800" bIns="50800" rIns="50800"/>
              <a:lstStyle/>
              <a:p>
                <a:pPr algn="ctr">
                  <a:lnSpc>
                    <a:spcPts val="3215"/>
                  </a:lnSpc>
                </a:pPr>
              </a:p>
            </p:txBody>
          </p:sp>
        </p:grpSp>
        <p:sp>
          <p:nvSpPr>
            <p:cNvPr name="Freeform 28" id="28"/>
            <p:cNvSpPr/>
            <p:nvPr/>
          </p:nvSpPr>
          <p:spPr>
            <a:xfrm flipH="false" flipV="false" rot="0">
              <a:off x="4094787" y="3672263"/>
              <a:ext cx="319127" cy="444002"/>
            </a:xfrm>
            <a:custGeom>
              <a:avLst/>
              <a:gdLst/>
              <a:ahLst/>
              <a:cxnLst/>
              <a:rect r="r" b="b" t="t" l="l"/>
              <a:pathLst>
                <a:path h="444002" w="319127">
                  <a:moveTo>
                    <a:pt x="0" y="0"/>
                  </a:moveTo>
                  <a:lnTo>
                    <a:pt x="319127" y="0"/>
                  </a:lnTo>
                  <a:lnTo>
                    <a:pt x="319127" y="444002"/>
                  </a:lnTo>
                  <a:lnTo>
                    <a:pt x="0" y="44400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9" id="29"/>
            <p:cNvSpPr txBox="true"/>
            <p:nvPr/>
          </p:nvSpPr>
          <p:spPr>
            <a:xfrm rot="0">
              <a:off x="4511775" y="3476813"/>
              <a:ext cx="1828775" cy="749176"/>
            </a:xfrm>
            <a:prstGeom prst="rect">
              <a:avLst/>
            </a:prstGeom>
          </p:spPr>
          <p:txBody>
            <a:bodyPr anchor="t" rtlCol="false" tIns="0" lIns="0" bIns="0" rIns="0">
              <a:spAutoFit/>
            </a:bodyPr>
            <a:lstStyle/>
            <a:p>
              <a:pPr algn="ctr">
                <a:lnSpc>
                  <a:spcPts val="4571"/>
                </a:lnSpc>
                <a:spcBef>
                  <a:spcPct val="0"/>
                </a:spcBef>
              </a:pPr>
              <a:r>
                <a:rPr lang="en-US" b="true" sz="3265">
                  <a:solidFill>
                    <a:srgbClr val="311302"/>
                  </a:solidFill>
                  <a:latin typeface="Poppins Bold"/>
                  <a:ea typeface="Poppins Bold"/>
                  <a:cs typeface="Poppins Bold"/>
                  <a:sym typeface="Poppins Bold"/>
                </a:rPr>
                <a:t>96000</a:t>
              </a:r>
            </a:p>
          </p:txBody>
        </p:sp>
      </p:grpSp>
      <p:graphicFrame>
        <p:nvGraphicFramePr>
          <p:cNvPr name="Table 16" id="16"/>
          <p:cNvGraphicFramePr>
            <a:graphicFrameLocks noGrp="true"/>
          </p:cNvGraphicFramePr>
          <p:nvPr/>
        </p:nvGraphicFramePr>
        <p:xfrm>
          <a:off x="0" y="0"/>
          <a:ext cx="7315200" cy="1962150"/>
        </p:xfrm>
        <a:graphic>
          <a:graphicData uri="http://schemas.openxmlformats.org/drawingml/2006/table">
            <a:tbl>
              <a:tblPr/>
              <a:tblGrid>
                <a:gridCol w="3657600"/>
                <a:gridCol w="3657600"/>
              </a:tblGrid>
              <a:tr h="981075">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D699"/>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D699"/>
                    </a:solidFill>
                  </a:tcPr>
                </a:tc>
              </a:tr>
              <a:tr h="981075">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EBCD"/>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r>
            </a:tbl>
          </a:graphicData>
        </a:graphic>
      </p:graphicFrame>
      <p:sp>
        <p:nvSpPr>
          <p:cNvPr name="TextBox 30" id="30"/>
          <p:cNvSpPr txBox="true"/>
          <p:nvPr/>
        </p:nvSpPr>
        <p:spPr>
          <a:xfrm rot="-5400000">
            <a:off x="-1483438" y="4622714"/>
            <a:ext cx="7299355" cy="1875791"/>
          </a:xfrm>
          <a:prstGeom prst="rect">
            <a:avLst/>
          </a:prstGeom>
        </p:spPr>
        <p:txBody>
          <a:bodyPr anchor="t" rtlCol="false" tIns="0" lIns="0" bIns="0" rIns="0">
            <a:spAutoFit/>
          </a:bodyPr>
          <a:lstStyle/>
          <a:p>
            <a:pPr algn="ctr">
              <a:lnSpc>
                <a:spcPts val="15259"/>
              </a:lnSpc>
            </a:pPr>
            <a:r>
              <a:rPr lang="en-US" sz="10899">
                <a:solidFill>
                  <a:srgbClr val="EC994B">
                    <a:alpha val="28627"/>
                  </a:srgbClr>
                </a:solidFill>
                <a:latin typeface="Archivo Black"/>
                <a:ea typeface="Archivo Black"/>
                <a:cs typeface="Archivo Black"/>
                <a:sym typeface="Archivo Black"/>
              </a:rPr>
              <a:t>MINT</a:t>
            </a:r>
          </a:p>
        </p:txBody>
      </p:sp>
      <p:sp>
        <p:nvSpPr>
          <p:cNvPr name="TextBox 31" id="31"/>
          <p:cNvSpPr txBox="true"/>
          <p:nvPr/>
        </p:nvSpPr>
        <p:spPr>
          <a:xfrm rot="0">
            <a:off x="5039257" y="6159424"/>
            <a:ext cx="7854267" cy="1280576"/>
          </a:xfrm>
          <a:prstGeom prst="rect">
            <a:avLst/>
          </a:prstGeom>
        </p:spPr>
        <p:txBody>
          <a:bodyPr anchor="t" rtlCol="false" tIns="0" lIns="0" bIns="0" rIns="0">
            <a:spAutoFit/>
          </a:bodyPr>
          <a:lstStyle/>
          <a:p>
            <a:pPr algn="just">
              <a:lnSpc>
                <a:spcPts val="3467"/>
              </a:lnSpc>
              <a:spcBef>
                <a:spcPct val="0"/>
              </a:spcBef>
            </a:pPr>
            <a:r>
              <a:rPr lang="en-US" sz="2476">
                <a:solidFill>
                  <a:srgbClr val="000000"/>
                </a:solidFill>
                <a:latin typeface="PT Sans"/>
                <a:ea typeface="PT Sans"/>
                <a:cs typeface="PT Sans"/>
                <a:sym typeface="PT Sans"/>
              </a:rPr>
              <a:t>Th</a:t>
            </a:r>
            <a:r>
              <a:rPr lang="en-US" sz="2476">
                <a:solidFill>
                  <a:srgbClr val="000000"/>
                </a:solidFill>
                <a:latin typeface="PT Sans"/>
                <a:ea typeface="PT Sans"/>
                <a:cs typeface="PT Sans"/>
                <a:sym typeface="PT Sans"/>
              </a:rPr>
              <a:t>e Mint is designed to provide significant daily earnings based on purchase amount and offers a "clear path to substantial value to gold.</a:t>
            </a:r>
          </a:p>
        </p:txBody>
      </p:sp>
      <p:sp>
        <p:nvSpPr>
          <p:cNvPr name="TextBox 32" id="32"/>
          <p:cNvSpPr txBox="true"/>
          <p:nvPr/>
        </p:nvSpPr>
        <p:spPr>
          <a:xfrm rot="0">
            <a:off x="1028700" y="1141811"/>
            <a:ext cx="789512" cy="769120"/>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RR</a:t>
            </a:r>
          </a:p>
        </p:txBody>
      </p:sp>
      <p:sp>
        <p:nvSpPr>
          <p:cNvPr name="TextBox 33" id="33"/>
          <p:cNvSpPr txBox="true"/>
          <p:nvPr/>
        </p:nvSpPr>
        <p:spPr>
          <a:xfrm rot="0">
            <a:off x="1873096" y="1141811"/>
            <a:ext cx="1448945" cy="769120"/>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GOLD</a:t>
            </a:r>
          </a:p>
        </p:txBody>
      </p:sp>
      <p:sp>
        <p:nvSpPr>
          <p:cNvPr name="TextBox 34" id="34"/>
          <p:cNvSpPr txBox="true"/>
          <p:nvPr/>
        </p:nvSpPr>
        <p:spPr>
          <a:xfrm rot="0">
            <a:off x="5107641" y="7517688"/>
            <a:ext cx="6618636" cy="900086"/>
          </a:xfrm>
          <a:prstGeom prst="rect">
            <a:avLst/>
          </a:prstGeom>
        </p:spPr>
        <p:txBody>
          <a:bodyPr anchor="t" rtlCol="false" tIns="0" lIns="0" bIns="0" rIns="0">
            <a:spAutoFit/>
          </a:bodyPr>
          <a:lstStyle/>
          <a:p>
            <a:pPr algn="l" marL="364556" indent="-182278" lvl="1">
              <a:lnSpc>
                <a:spcPts val="2363"/>
              </a:lnSpc>
              <a:buFont typeface="Arial"/>
              <a:buChar char="•"/>
            </a:pPr>
            <a:r>
              <a:rPr lang="en-US" sz="1688">
                <a:solidFill>
                  <a:srgbClr val="000000"/>
                </a:solidFill>
                <a:latin typeface="Poppins"/>
                <a:ea typeface="Poppins"/>
                <a:cs typeface="Poppins"/>
                <a:sym typeface="Poppins"/>
              </a:rPr>
              <a:t>The Scheme offers Value Appreciation 0.7% (VA) greater than 152 time</a:t>
            </a:r>
          </a:p>
          <a:p>
            <a:pPr algn="l" marL="364556" indent="-182278" lvl="1">
              <a:lnSpc>
                <a:spcPts val="2363"/>
              </a:lnSpc>
              <a:buFont typeface="Arial"/>
              <a:buChar char="•"/>
            </a:pPr>
            <a:r>
              <a:rPr lang="en-US" sz="1688">
                <a:solidFill>
                  <a:srgbClr val="000000"/>
                </a:solidFill>
                <a:latin typeface="Poppins"/>
                <a:ea typeface="Poppins"/>
                <a:cs typeface="Poppins"/>
                <a:sym typeface="Poppins"/>
              </a:rPr>
              <a:t>Tenure - 364 days (from bill of purchase)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311302"/>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382" r="-8659" b="-6382"/>
            </a:stretch>
          </a:blipFill>
        </p:spPr>
      </p:sp>
      <p:sp>
        <p:nvSpPr>
          <p:cNvPr name="Freeform 3" id="3"/>
          <p:cNvSpPr/>
          <p:nvPr/>
        </p:nvSpPr>
        <p:spPr>
          <a:xfrm flipH="false" flipV="false" rot="0">
            <a:off x="1028700" y="159504"/>
            <a:ext cx="3461141" cy="10402063"/>
          </a:xfrm>
          <a:custGeom>
            <a:avLst/>
            <a:gdLst/>
            <a:ahLst/>
            <a:cxnLst/>
            <a:rect r="r" b="b" t="t" l="l"/>
            <a:pathLst>
              <a:path h="10402063" w="3461141">
                <a:moveTo>
                  <a:pt x="0" y="0"/>
                </a:moveTo>
                <a:lnTo>
                  <a:pt x="3461141" y="0"/>
                </a:lnTo>
                <a:lnTo>
                  <a:pt x="3461141" y="10402064"/>
                </a:lnTo>
                <a:lnTo>
                  <a:pt x="0" y="10402064"/>
                </a:lnTo>
                <a:lnTo>
                  <a:pt x="0" y="0"/>
                </a:lnTo>
                <a:close/>
              </a:path>
            </a:pathLst>
          </a:custGeom>
          <a:blipFill>
            <a:blip r:embed="rId3">
              <a:alphaModFix amt="14000"/>
            </a:blip>
            <a:stretch>
              <a:fillRect l="0" t="-2112" r="-228659" b="0"/>
            </a:stretch>
          </a:blipFill>
        </p:spPr>
      </p:sp>
      <p:sp>
        <p:nvSpPr>
          <p:cNvPr name="Freeform 4" id="4"/>
          <p:cNvSpPr/>
          <p:nvPr/>
        </p:nvSpPr>
        <p:spPr>
          <a:xfrm flipH="false" flipV="false" rot="0">
            <a:off x="1733675" y="543935"/>
            <a:ext cx="883392" cy="816104"/>
          </a:xfrm>
          <a:custGeom>
            <a:avLst/>
            <a:gdLst/>
            <a:ahLst/>
            <a:cxnLst/>
            <a:rect r="r" b="b" t="t" l="l"/>
            <a:pathLst>
              <a:path h="816104" w="883392">
                <a:moveTo>
                  <a:pt x="0" y="0"/>
                </a:moveTo>
                <a:lnTo>
                  <a:pt x="883391" y="0"/>
                </a:lnTo>
                <a:lnTo>
                  <a:pt x="883391" y="816104"/>
                </a:lnTo>
                <a:lnTo>
                  <a:pt x="0" y="816104"/>
                </a:lnTo>
                <a:lnTo>
                  <a:pt x="0" y="0"/>
                </a:lnTo>
                <a:close/>
              </a:path>
            </a:pathLst>
          </a:custGeom>
          <a:blipFill>
            <a:blip r:embed="rId4">
              <a:alphaModFix amt="81000"/>
            </a:blip>
            <a:stretch>
              <a:fillRect l="0" t="0" r="0" b="-8245"/>
            </a:stretch>
          </a:blipFill>
        </p:spPr>
      </p:sp>
      <p:grpSp>
        <p:nvGrpSpPr>
          <p:cNvPr name="Group 5" id="5"/>
          <p:cNvGrpSpPr/>
          <p:nvPr/>
        </p:nvGrpSpPr>
        <p:grpSpPr>
          <a:xfrm rot="0">
            <a:off x="680693" y="9361033"/>
            <a:ext cx="2680099" cy="582326"/>
            <a:chOff x="0" y="0"/>
            <a:chExt cx="3573465" cy="776435"/>
          </a:xfrm>
        </p:grpSpPr>
        <p:sp>
          <p:nvSpPr>
            <p:cNvPr name="Freeform 6" id="6"/>
            <p:cNvSpPr/>
            <p:nvPr/>
          </p:nvSpPr>
          <p:spPr>
            <a:xfrm flipH="false" flipV="false" rot="0">
              <a:off x="0" y="0"/>
              <a:ext cx="776435" cy="776435"/>
            </a:xfrm>
            <a:custGeom>
              <a:avLst/>
              <a:gdLst/>
              <a:ahLst/>
              <a:cxnLst/>
              <a:rect r="r" b="b" t="t" l="l"/>
              <a:pathLst>
                <a:path h="776435" w="776435">
                  <a:moveTo>
                    <a:pt x="0" y="0"/>
                  </a:moveTo>
                  <a:lnTo>
                    <a:pt x="776435" y="0"/>
                  </a:lnTo>
                  <a:lnTo>
                    <a:pt x="776435" y="776435"/>
                  </a:lnTo>
                  <a:lnTo>
                    <a:pt x="0" y="7764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856359" y="61025"/>
              <a:ext cx="2717106" cy="550873"/>
            </a:xfrm>
            <a:prstGeom prst="rect">
              <a:avLst/>
            </a:prstGeom>
          </p:spPr>
          <p:txBody>
            <a:bodyPr anchor="t" rtlCol="false" tIns="0" lIns="0" bIns="0" rIns="0">
              <a:spAutoFit/>
            </a:bodyPr>
            <a:lstStyle/>
            <a:p>
              <a:pPr algn="ctr">
                <a:lnSpc>
                  <a:spcPts val="3215"/>
                </a:lnSpc>
              </a:pPr>
              <a:r>
                <a:rPr lang="en-US" sz="2296">
                  <a:solidFill>
                    <a:srgbClr val="FFFFFF"/>
                  </a:solidFill>
                  <a:latin typeface="Arial MT Pro"/>
                  <a:ea typeface="Arial MT Pro"/>
                  <a:cs typeface="Arial MT Pro"/>
                  <a:sym typeface="Arial MT Pro"/>
                </a:rPr>
                <a:t>www.rrgold.biz</a:t>
              </a:r>
            </a:p>
          </p:txBody>
        </p:sp>
      </p:grpSp>
      <p:grpSp>
        <p:nvGrpSpPr>
          <p:cNvPr name="Group 8" id="8"/>
          <p:cNvGrpSpPr/>
          <p:nvPr/>
        </p:nvGrpSpPr>
        <p:grpSpPr>
          <a:xfrm rot="0">
            <a:off x="4546991" y="5988287"/>
            <a:ext cx="9425173" cy="2997142"/>
            <a:chOff x="0" y="0"/>
            <a:chExt cx="2098845" cy="667419"/>
          </a:xfrm>
        </p:grpSpPr>
        <p:sp>
          <p:nvSpPr>
            <p:cNvPr name="Freeform 9" id="9"/>
            <p:cNvSpPr/>
            <p:nvPr/>
          </p:nvSpPr>
          <p:spPr>
            <a:xfrm flipH="false" flipV="false" rot="0">
              <a:off x="0" y="0"/>
              <a:ext cx="2098845" cy="667419"/>
            </a:xfrm>
            <a:custGeom>
              <a:avLst/>
              <a:gdLst/>
              <a:ahLst/>
              <a:cxnLst/>
              <a:rect r="r" b="b" t="t" l="l"/>
              <a:pathLst>
                <a:path h="667419" w="2098845">
                  <a:moveTo>
                    <a:pt x="17250" y="0"/>
                  </a:moveTo>
                  <a:lnTo>
                    <a:pt x="2081595" y="0"/>
                  </a:lnTo>
                  <a:cubicBezTo>
                    <a:pt x="2091122" y="0"/>
                    <a:pt x="2098845" y="7723"/>
                    <a:pt x="2098845" y="17250"/>
                  </a:cubicBezTo>
                  <a:lnTo>
                    <a:pt x="2098845" y="650169"/>
                  </a:lnTo>
                  <a:cubicBezTo>
                    <a:pt x="2098845" y="659696"/>
                    <a:pt x="2091122" y="667419"/>
                    <a:pt x="2081595" y="667419"/>
                  </a:cubicBezTo>
                  <a:lnTo>
                    <a:pt x="17250" y="667419"/>
                  </a:lnTo>
                  <a:cubicBezTo>
                    <a:pt x="12675" y="667419"/>
                    <a:pt x="8287" y="665601"/>
                    <a:pt x="5052" y="662366"/>
                  </a:cubicBezTo>
                  <a:cubicBezTo>
                    <a:pt x="1817" y="659131"/>
                    <a:pt x="0" y="654744"/>
                    <a:pt x="0" y="650169"/>
                  </a:cubicBezTo>
                  <a:lnTo>
                    <a:pt x="0" y="17250"/>
                  </a:lnTo>
                  <a:cubicBezTo>
                    <a:pt x="0" y="7723"/>
                    <a:pt x="7723" y="0"/>
                    <a:pt x="17250" y="0"/>
                  </a:cubicBezTo>
                  <a:close/>
                </a:path>
              </a:pathLst>
            </a:custGeom>
            <a:solidFill>
              <a:srgbClr val="FFFFFF"/>
            </a:solidFill>
            <a:ln w="76200" cap="rnd">
              <a:solidFill>
                <a:srgbClr val="FFCA00"/>
              </a:solidFill>
              <a:prstDash val="solid"/>
              <a:round/>
            </a:ln>
          </p:spPr>
        </p:sp>
        <p:sp>
          <p:nvSpPr>
            <p:cNvPr name="TextBox 10" id="10"/>
            <p:cNvSpPr txBox="true"/>
            <p:nvPr/>
          </p:nvSpPr>
          <p:spPr>
            <a:xfrm>
              <a:off x="0" y="-95250"/>
              <a:ext cx="2098845" cy="762669"/>
            </a:xfrm>
            <a:prstGeom prst="rect">
              <a:avLst/>
            </a:prstGeom>
          </p:spPr>
          <p:txBody>
            <a:bodyPr anchor="ctr" rtlCol="false" tIns="50800" lIns="50800" bIns="50800" rIns="50800"/>
            <a:lstStyle/>
            <a:p>
              <a:pPr algn="ctr">
                <a:lnSpc>
                  <a:spcPts val="3215"/>
                </a:lnSpc>
              </a:pPr>
            </a:p>
          </p:txBody>
        </p:sp>
      </p:grpSp>
      <p:sp>
        <p:nvSpPr>
          <p:cNvPr name="Freeform 11" id="11"/>
          <p:cNvSpPr/>
          <p:nvPr/>
        </p:nvSpPr>
        <p:spPr>
          <a:xfrm flipH="false" flipV="false" rot="0">
            <a:off x="13092184" y="0"/>
            <a:ext cx="5195816" cy="10287000"/>
          </a:xfrm>
          <a:custGeom>
            <a:avLst/>
            <a:gdLst/>
            <a:ahLst/>
            <a:cxnLst/>
            <a:rect r="r" b="b" t="t" l="l"/>
            <a:pathLst>
              <a:path h="10287000" w="5195816">
                <a:moveTo>
                  <a:pt x="0" y="0"/>
                </a:moveTo>
                <a:lnTo>
                  <a:pt x="5195816" y="0"/>
                </a:lnTo>
                <a:lnTo>
                  <a:pt x="5195816" y="10287000"/>
                </a:lnTo>
                <a:lnTo>
                  <a:pt x="0" y="10287000"/>
                </a:lnTo>
                <a:lnTo>
                  <a:pt x="0" y="0"/>
                </a:lnTo>
                <a:close/>
              </a:path>
            </a:pathLst>
          </a:custGeom>
          <a:blipFill>
            <a:blip r:embed="rId7"/>
            <a:stretch>
              <a:fillRect l="0" t="-1017" r="0" b="0"/>
            </a:stretch>
          </a:blipFill>
        </p:spPr>
      </p:sp>
      <p:sp>
        <p:nvSpPr>
          <p:cNvPr name="Freeform 12" id="12"/>
          <p:cNvSpPr/>
          <p:nvPr/>
        </p:nvSpPr>
        <p:spPr>
          <a:xfrm flipH="false" flipV="false" rot="0">
            <a:off x="13092184" y="-1187371"/>
            <a:ext cx="5428402" cy="12551963"/>
          </a:xfrm>
          <a:custGeom>
            <a:avLst/>
            <a:gdLst/>
            <a:ahLst/>
            <a:cxnLst/>
            <a:rect r="r" b="b" t="t" l="l"/>
            <a:pathLst>
              <a:path h="12551963" w="5428402">
                <a:moveTo>
                  <a:pt x="0" y="0"/>
                </a:moveTo>
                <a:lnTo>
                  <a:pt x="5428402" y="0"/>
                </a:lnTo>
                <a:lnTo>
                  <a:pt x="5428402" y="12551964"/>
                </a:lnTo>
                <a:lnTo>
                  <a:pt x="0" y="12551964"/>
                </a:lnTo>
                <a:lnTo>
                  <a:pt x="0" y="0"/>
                </a:lnTo>
                <a:close/>
              </a:path>
            </a:pathLst>
          </a:custGeom>
          <a:blipFill>
            <a:blip r:embed="rId8"/>
            <a:stretch>
              <a:fillRect l="-27005" t="-4683" r="-42503" b="0"/>
            </a:stretch>
          </a:blipFill>
          <a:ln w="57150" cap="sq">
            <a:solidFill>
              <a:srgbClr val="FFCA00"/>
            </a:solidFill>
            <a:prstDash val="solid"/>
            <a:miter/>
          </a:ln>
        </p:spPr>
      </p:sp>
      <p:sp>
        <p:nvSpPr>
          <p:cNvPr name="Freeform 13" id="13"/>
          <p:cNvSpPr/>
          <p:nvPr/>
        </p:nvSpPr>
        <p:spPr>
          <a:xfrm flipH="false" flipV="false" rot="0">
            <a:off x="13092184" y="-287689"/>
            <a:ext cx="6356958" cy="10849256"/>
          </a:xfrm>
          <a:custGeom>
            <a:avLst/>
            <a:gdLst/>
            <a:ahLst/>
            <a:cxnLst/>
            <a:rect r="r" b="b" t="t" l="l"/>
            <a:pathLst>
              <a:path h="10849256" w="6356958">
                <a:moveTo>
                  <a:pt x="0" y="0"/>
                </a:moveTo>
                <a:lnTo>
                  <a:pt x="6356958" y="0"/>
                </a:lnTo>
                <a:lnTo>
                  <a:pt x="6356958" y="10849257"/>
                </a:lnTo>
                <a:lnTo>
                  <a:pt x="0" y="10849257"/>
                </a:lnTo>
                <a:lnTo>
                  <a:pt x="0" y="0"/>
                </a:lnTo>
                <a:close/>
              </a:path>
            </a:pathLst>
          </a:custGeom>
          <a:blipFill>
            <a:blip r:embed="rId9"/>
            <a:stretch>
              <a:fillRect l="-35333" t="0" r="-35333" b="0"/>
            </a:stretch>
          </a:blipFill>
          <a:ln w="57150" cap="sq">
            <a:solidFill>
              <a:srgbClr val="FFFFFF"/>
            </a:solidFill>
            <a:prstDash val="solid"/>
            <a:miter/>
          </a:ln>
        </p:spPr>
      </p:sp>
      <p:sp>
        <p:nvSpPr>
          <p:cNvPr name="Freeform 14" id="14"/>
          <p:cNvSpPr/>
          <p:nvPr/>
        </p:nvSpPr>
        <p:spPr>
          <a:xfrm flipH="false" flipV="false" rot="0">
            <a:off x="11902477" y="6920592"/>
            <a:ext cx="2069688" cy="1817481"/>
          </a:xfrm>
          <a:custGeom>
            <a:avLst/>
            <a:gdLst/>
            <a:ahLst/>
            <a:cxnLst/>
            <a:rect r="r" b="b" t="t" l="l"/>
            <a:pathLst>
              <a:path h="1817481" w="2069688">
                <a:moveTo>
                  <a:pt x="0" y="0"/>
                </a:moveTo>
                <a:lnTo>
                  <a:pt x="2069688" y="0"/>
                </a:lnTo>
                <a:lnTo>
                  <a:pt x="2069688" y="1817481"/>
                </a:lnTo>
                <a:lnTo>
                  <a:pt x="0" y="1817481"/>
                </a:lnTo>
                <a:lnTo>
                  <a:pt x="0" y="0"/>
                </a:lnTo>
                <a:close/>
              </a:path>
            </a:pathLst>
          </a:custGeom>
          <a:blipFill>
            <a:blip r:embed="rId4"/>
            <a:stretch>
              <a:fillRect l="0" t="-2601" r="0" b="-11275"/>
            </a:stretch>
          </a:blipFill>
        </p:spPr>
      </p:sp>
      <p:grpSp>
        <p:nvGrpSpPr>
          <p:cNvPr name="Group 15" id="15"/>
          <p:cNvGrpSpPr/>
          <p:nvPr/>
        </p:nvGrpSpPr>
        <p:grpSpPr>
          <a:xfrm rot="0">
            <a:off x="4546991" y="5050444"/>
            <a:ext cx="8289598" cy="708097"/>
            <a:chOff x="0" y="0"/>
            <a:chExt cx="2006058" cy="171357"/>
          </a:xfrm>
        </p:grpSpPr>
        <p:sp>
          <p:nvSpPr>
            <p:cNvPr name="Freeform 16" id="16"/>
            <p:cNvSpPr/>
            <p:nvPr/>
          </p:nvSpPr>
          <p:spPr>
            <a:xfrm flipH="false" flipV="false" rot="0">
              <a:off x="0" y="0"/>
              <a:ext cx="2006058" cy="171357"/>
            </a:xfrm>
            <a:custGeom>
              <a:avLst/>
              <a:gdLst/>
              <a:ahLst/>
              <a:cxnLst/>
              <a:rect r="r" b="b" t="t" l="l"/>
              <a:pathLst>
                <a:path h="171357" w="2006058">
                  <a:moveTo>
                    <a:pt x="0" y="0"/>
                  </a:moveTo>
                  <a:lnTo>
                    <a:pt x="2006058" y="0"/>
                  </a:lnTo>
                  <a:lnTo>
                    <a:pt x="2006058" y="171357"/>
                  </a:lnTo>
                  <a:lnTo>
                    <a:pt x="0" y="171357"/>
                  </a:lnTo>
                  <a:close/>
                </a:path>
              </a:pathLst>
            </a:custGeom>
            <a:solidFill>
              <a:srgbClr val="E2BC2C"/>
            </a:solidFill>
          </p:spPr>
        </p:sp>
        <p:sp>
          <p:nvSpPr>
            <p:cNvPr name="TextBox 17" id="17"/>
            <p:cNvSpPr txBox="true"/>
            <p:nvPr/>
          </p:nvSpPr>
          <p:spPr>
            <a:xfrm>
              <a:off x="0" y="-95250"/>
              <a:ext cx="2006058" cy="266607"/>
            </a:xfrm>
            <a:prstGeom prst="rect">
              <a:avLst/>
            </a:prstGeom>
          </p:spPr>
          <p:txBody>
            <a:bodyPr anchor="ctr" rtlCol="false" tIns="55288" lIns="55288" bIns="55288" rIns="55288"/>
            <a:lstStyle/>
            <a:p>
              <a:pPr algn="ctr">
                <a:lnSpc>
                  <a:spcPts val="3215"/>
                </a:lnSpc>
              </a:pPr>
            </a:p>
          </p:txBody>
        </p:sp>
      </p:grpSp>
      <p:grpSp>
        <p:nvGrpSpPr>
          <p:cNvPr name="Group 18" id="18"/>
          <p:cNvGrpSpPr/>
          <p:nvPr/>
        </p:nvGrpSpPr>
        <p:grpSpPr>
          <a:xfrm rot="0">
            <a:off x="4561225" y="4177326"/>
            <a:ext cx="8289598" cy="708097"/>
            <a:chOff x="0" y="0"/>
            <a:chExt cx="2006058" cy="171357"/>
          </a:xfrm>
        </p:grpSpPr>
        <p:sp>
          <p:nvSpPr>
            <p:cNvPr name="Freeform 19" id="19"/>
            <p:cNvSpPr/>
            <p:nvPr/>
          </p:nvSpPr>
          <p:spPr>
            <a:xfrm flipH="false" flipV="false" rot="0">
              <a:off x="0" y="0"/>
              <a:ext cx="2006058" cy="171357"/>
            </a:xfrm>
            <a:custGeom>
              <a:avLst/>
              <a:gdLst/>
              <a:ahLst/>
              <a:cxnLst/>
              <a:rect r="r" b="b" t="t" l="l"/>
              <a:pathLst>
                <a:path h="171357" w="2006058">
                  <a:moveTo>
                    <a:pt x="0" y="0"/>
                  </a:moveTo>
                  <a:lnTo>
                    <a:pt x="2006058" y="0"/>
                  </a:lnTo>
                  <a:lnTo>
                    <a:pt x="2006058" y="171357"/>
                  </a:lnTo>
                  <a:lnTo>
                    <a:pt x="0" y="171357"/>
                  </a:lnTo>
                  <a:close/>
                </a:path>
              </a:pathLst>
            </a:custGeom>
            <a:solidFill>
              <a:srgbClr val="E2BC2C"/>
            </a:solidFill>
          </p:spPr>
        </p:sp>
        <p:sp>
          <p:nvSpPr>
            <p:cNvPr name="TextBox 20" id="20"/>
            <p:cNvSpPr txBox="true"/>
            <p:nvPr/>
          </p:nvSpPr>
          <p:spPr>
            <a:xfrm>
              <a:off x="0" y="-95250"/>
              <a:ext cx="2006058" cy="266607"/>
            </a:xfrm>
            <a:prstGeom prst="rect">
              <a:avLst/>
            </a:prstGeom>
          </p:spPr>
          <p:txBody>
            <a:bodyPr anchor="ctr" rtlCol="false" tIns="55288" lIns="55288" bIns="55288" rIns="55288"/>
            <a:lstStyle/>
            <a:p>
              <a:pPr algn="ctr">
                <a:lnSpc>
                  <a:spcPts val="3215"/>
                </a:lnSpc>
              </a:pPr>
            </a:p>
          </p:txBody>
        </p:sp>
      </p:grpSp>
      <p:grpSp>
        <p:nvGrpSpPr>
          <p:cNvPr name="Group 21" id="21"/>
          <p:cNvGrpSpPr/>
          <p:nvPr/>
        </p:nvGrpSpPr>
        <p:grpSpPr>
          <a:xfrm rot="0">
            <a:off x="4546991" y="3304208"/>
            <a:ext cx="8318065" cy="708097"/>
            <a:chOff x="0" y="0"/>
            <a:chExt cx="2012947" cy="171357"/>
          </a:xfrm>
        </p:grpSpPr>
        <p:sp>
          <p:nvSpPr>
            <p:cNvPr name="Freeform 22" id="22"/>
            <p:cNvSpPr/>
            <p:nvPr/>
          </p:nvSpPr>
          <p:spPr>
            <a:xfrm flipH="false" flipV="false" rot="0">
              <a:off x="0" y="0"/>
              <a:ext cx="2012947" cy="171357"/>
            </a:xfrm>
            <a:custGeom>
              <a:avLst/>
              <a:gdLst/>
              <a:ahLst/>
              <a:cxnLst/>
              <a:rect r="r" b="b" t="t" l="l"/>
              <a:pathLst>
                <a:path h="171357" w="2012947">
                  <a:moveTo>
                    <a:pt x="0" y="0"/>
                  </a:moveTo>
                  <a:lnTo>
                    <a:pt x="2012947" y="0"/>
                  </a:lnTo>
                  <a:lnTo>
                    <a:pt x="2012947" y="171357"/>
                  </a:lnTo>
                  <a:lnTo>
                    <a:pt x="0" y="171357"/>
                  </a:lnTo>
                  <a:close/>
                </a:path>
              </a:pathLst>
            </a:custGeom>
            <a:solidFill>
              <a:srgbClr val="E2BC2C"/>
            </a:solidFill>
          </p:spPr>
        </p:sp>
        <p:sp>
          <p:nvSpPr>
            <p:cNvPr name="TextBox 23" id="23"/>
            <p:cNvSpPr txBox="true"/>
            <p:nvPr/>
          </p:nvSpPr>
          <p:spPr>
            <a:xfrm>
              <a:off x="0" y="-95250"/>
              <a:ext cx="2012947" cy="266607"/>
            </a:xfrm>
            <a:prstGeom prst="rect">
              <a:avLst/>
            </a:prstGeom>
          </p:spPr>
          <p:txBody>
            <a:bodyPr anchor="ctr" rtlCol="false" tIns="55288" lIns="55288" bIns="55288" rIns="55288"/>
            <a:lstStyle/>
            <a:p>
              <a:pPr algn="ctr">
                <a:lnSpc>
                  <a:spcPts val="3215"/>
                </a:lnSpc>
              </a:pPr>
            </a:p>
          </p:txBody>
        </p:sp>
      </p:grpSp>
      <p:grpSp>
        <p:nvGrpSpPr>
          <p:cNvPr name="Group 24" id="24"/>
          <p:cNvGrpSpPr/>
          <p:nvPr/>
        </p:nvGrpSpPr>
        <p:grpSpPr>
          <a:xfrm rot="0">
            <a:off x="4546991" y="2431090"/>
            <a:ext cx="8332299" cy="708097"/>
            <a:chOff x="0" y="0"/>
            <a:chExt cx="2016391" cy="171357"/>
          </a:xfrm>
        </p:grpSpPr>
        <p:sp>
          <p:nvSpPr>
            <p:cNvPr name="Freeform 25" id="25"/>
            <p:cNvSpPr/>
            <p:nvPr/>
          </p:nvSpPr>
          <p:spPr>
            <a:xfrm flipH="false" flipV="false" rot="0">
              <a:off x="0" y="0"/>
              <a:ext cx="2016391" cy="171357"/>
            </a:xfrm>
            <a:custGeom>
              <a:avLst/>
              <a:gdLst/>
              <a:ahLst/>
              <a:cxnLst/>
              <a:rect r="r" b="b" t="t" l="l"/>
              <a:pathLst>
                <a:path h="171357" w="2016391">
                  <a:moveTo>
                    <a:pt x="0" y="0"/>
                  </a:moveTo>
                  <a:lnTo>
                    <a:pt x="2016391" y="0"/>
                  </a:lnTo>
                  <a:lnTo>
                    <a:pt x="2016391" y="171357"/>
                  </a:lnTo>
                  <a:lnTo>
                    <a:pt x="0" y="171357"/>
                  </a:lnTo>
                  <a:close/>
                </a:path>
              </a:pathLst>
            </a:custGeom>
            <a:solidFill>
              <a:srgbClr val="E2BC2C"/>
            </a:solidFill>
          </p:spPr>
        </p:sp>
        <p:sp>
          <p:nvSpPr>
            <p:cNvPr name="TextBox 26" id="26"/>
            <p:cNvSpPr txBox="true"/>
            <p:nvPr/>
          </p:nvSpPr>
          <p:spPr>
            <a:xfrm>
              <a:off x="0" y="-95250"/>
              <a:ext cx="2016391" cy="266607"/>
            </a:xfrm>
            <a:prstGeom prst="rect">
              <a:avLst/>
            </a:prstGeom>
          </p:spPr>
          <p:txBody>
            <a:bodyPr anchor="ctr" rtlCol="false" tIns="55288" lIns="55288" bIns="55288" rIns="55288"/>
            <a:lstStyle/>
            <a:p>
              <a:pPr algn="ctr">
                <a:lnSpc>
                  <a:spcPts val="3215"/>
                </a:lnSpc>
              </a:pPr>
            </a:p>
          </p:txBody>
        </p:sp>
      </p:grpSp>
      <p:grpSp>
        <p:nvGrpSpPr>
          <p:cNvPr name="Group 27" id="27"/>
          <p:cNvGrpSpPr/>
          <p:nvPr/>
        </p:nvGrpSpPr>
        <p:grpSpPr>
          <a:xfrm rot="0">
            <a:off x="4546991" y="1557971"/>
            <a:ext cx="8346532" cy="708097"/>
            <a:chOff x="0" y="0"/>
            <a:chExt cx="2019835" cy="171357"/>
          </a:xfrm>
        </p:grpSpPr>
        <p:sp>
          <p:nvSpPr>
            <p:cNvPr name="Freeform 28" id="28"/>
            <p:cNvSpPr/>
            <p:nvPr/>
          </p:nvSpPr>
          <p:spPr>
            <a:xfrm flipH="false" flipV="false" rot="0">
              <a:off x="0" y="0"/>
              <a:ext cx="2019835" cy="171357"/>
            </a:xfrm>
            <a:custGeom>
              <a:avLst/>
              <a:gdLst/>
              <a:ahLst/>
              <a:cxnLst/>
              <a:rect r="r" b="b" t="t" l="l"/>
              <a:pathLst>
                <a:path h="171357" w="2019835">
                  <a:moveTo>
                    <a:pt x="0" y="0"/>
                  </a:moveTo>
                  <a:lnTo>
                    <a:pt x="2019835" y="0"/>
                  </a:lnTo>
                  <a:lnTo>
                    <a:pt x="2019835" y="171357"/>
                  </a:lnTo>
                  <a:lnTo>
                    <a:pt x="0" y="171357"/>
                  </a:lnTo>
                  <a:close/>
                </a:path>
              </a:pathLst>
            </a:custGeom>
            <a:solidFill>
              <a:srgbClr val="E2BC2C"/>
            </a:solidFill>
          </p:spPr>
        </p:sp>
        <p:sp>
          <p:nvSpPr>
            <p:cNvPr name="TextBox 29" id="29"/>
            <p:cNvSpPr txBox="true"/>
            <p:nvPr/>
          </p:nvSpPr>
          <p:spPr>
            <a:xfrm>
              <a:off x="0" y="-95250"/>
              <a:ext cx="2019835" cy="266607"/>
            </a:xfrm>
            <a:prstGeom prst="rect">
              <a:avLst/>
            </a:prstGeom>
          </p:spPr>
          <p:txBody>
            <a:bodyPr anchor="ctr" rtlCol="false" tIns="55288" lIns="55288" bIns="55288" rIns="55288"/>
            <a:lstStyle/>
            <a:p>
              <a:pPr algn="ctr">
                <a:lnSpc>
                  <a:spcPts val="3215"/>
                </a:lnSpc>
              </a:pPr>
            </a:p>
          </p:txBody>
        </p:sp>
      </p:grpSp>
      <p:grpSp>
        <p:nvGrpSpPr>
          <p:cNvPr name="Group 30" id="30"/>
          <p:cNvGrpSpPr/>
          <p:nvPr/>
        </p:nvGrpSpPr>
        <p:grpSpPr>
          <a:xfrm rot="0">
            <a:off x="4759837" y="1623582"/>
            <a:ext cx="4384163" cy="576876"/>
            <a:chOff x="0" y="0"/>
            <a:chExt cx="1154677" cy="151934"/>
          </a:xfrm>
        </p:grpSpPr>
        <p:sp>
          <p:nvSpPr>
            <p:cNvPr name="Freeform 31" id="31"/>
            <p:cNvSpPr/>
            <p:nvPr/>
          </p:nvSpPr>
          <p:spPr>
            <a:xfrm flipH="false" flipV="false" rot="0">
              <a:off x="0" y="0"/>
              <a:ext cx="1154677" cy="151934"/>
            </a:xfrm>
            <a:custGeom>
              <a:avLst/>
              <a:gdLst/>
              <a:ahLst/>
              <a:cxnLst/>
              <a:rect r="r" b="b" t="t" l="l"/>
              <a:pathLst>
                <a:path h="151934" w="1154677">
                  <a:moveTo>
                    <a:pt x="0" y="0"/>
                  </a:moveTo>
                  <a:lnTo>
                    <a:pt x="1154677" y="0"/>
                  </a:lnTo>
                  <a:lnTo>
                    <a:pt x="1154677" y="151934"/>
                  </a:lnTo>
                  <a:lnTo>
                    <a:pt x="0" y="151934"/>
                  </a:lnTo>
                  <a:close/>
                </a:path>
              </a:pathLst>
            </a:custGeom>
            <a:solidFill>
              <a:srgbClr val="FFEBCD"/>
            </a:solidFill>
          </p:spPr>
        </p:sp>
        <p:sp>
          <p:nvSpPr>
            <p:cNvPr name="TextBox 32" id="32"/>
            <p:cNvSpPr txBox="true"/>
            <p:nvPr/>
          </p:nvSpPr>
          <p:spPr>
            <a:xfrm>
              <a:off x="0" y="-95250"/>
              <a:ext cx="1154677" cy="247184"/>
            </a:xfrm>
            <a:prstGeom prst="rect">
              <a:avLst/>
            </a:prstGeom>
          </p:spPr>
          <p:txBody>
            <a:bodyPr anchor="ctr" rtlCol="false" tIns="50800" lIns="50800" bIns="50800" rIns="50800"/>
            <a:lstStyle/>
            <a:p>
              <a:pPr algn="ctr">
                <a:lnSpc>
                  <a:spcPts val="3215"/>
                </a:lnSpc>
              </a:pPr>
            </a:p>
          </p:txBody>
        </p:sp>
      </p:grpSp>
      <p:grpSp>
        <p:nvGrpSpPr>
          <p:cNvPr name="Group 33" id="33"/>
          <p:cNvGrpSpPr/>
          <p:nvPr/>
        </p:nvGrpSpPr>
        <p:grpSpPr>
          <a:xfrm rot="0">
            <a:off x="4759837" y="2498732"/>
            <a:ext cx="4384163" cy="576876"/>
            <a:chOff x="0" y="0"/>
            <a:chExt cx="1154677" cy="151934"/>
          </a:xfrm>
        </p:grpSpPr>
        <p:sp>
          <p:nvSpPr>
            <p:cNvPr name="Freeform 34" id="34"/>
            <p:cNvSpPr/>
            <p:nvPr/>
          </p:nvSpPr>
          <p:spPr>
            <a:xfrm flipH="false" flipV="false" rot="0">
              <a:off x="0" y="0"/>
              <a:ext cx="1154677" cy="151934"/>
            </a:xfrm>
            <a:custGeom>
              <a:avLst/>
              <a:gdLst/>
              <a:ahLst/>
              <a:cxnLst/>
              <a:rect r="r" b="b" t="t" l="l"/>
              <a:pathLst>
                <a:path h="151934" w="1154677">
                  <a:moveTo>
                    <a:pt x="0" y="0"/>
                  </a:moveTo>
                  <a:lnTo>
                    <a:pt x="1154677" y="0"/>
                  </a:lnTo>
                  <a:lnTo>
                    <a:pt x="1154677" y="151934"/>
                  </a:lnTo>
                  <a:lnTo>
                    <a:pt x="0" y="151934"/>
                  </a:lnTo>
                  <a:close/>
                </a:path>
              </a:pathLst>
            </a:custGeom>
            <a:solidFill>
              <a:srgbClr val="FFEBCD"/>
            </a:solidFill>
          </p:spPr>
        </p:sp>
        <p:sp>
          <p:nvSpPr>
            <p:cNvPr name="TextBox 35" id="35"/>
            <p:cNvSpPr txBox="true"/>
            <p:nvPr/>
          </p:nvSpPr>
          <p:spPr>
            <a:xfrm>
              <a:off x="0" y="-95250"/>
              <a:ext cx="1154677" cy="247184"/>
            </a:xfrm>
            <a:prstGeom prst="rect">
              <a:avLst/>
            </a:prstGeom>
          </p:spPr>
          <p:txBody>
            <a:bodyPr anchor="ctr" rtlCol="false" tIns="50800" lIns="50800" bIns="50800" rIns="50800"/>
            <a:lstStyle/>
            <a:p>
              <a:pPr algn="ctr">
                <a:lnSpc>
                  <a:spcPts val="3215"/>
                </a:lnSpc>
              </a:pPr>
            </a:p>
          </p:txBody>
        </p:sp>
      </p:grpSp>
      <p:grpSp>
        <p:nvGrpSpPr>
          <p:cNvPr name="Group 36" id="36"/>
          <p:cNvGrpSpPr/>
          <p:nvPr/>
        </p:nvGrpSpPr>
        <p:grpSpPr>
          <a:xfrm rot="0">
            <a:off x="4759837" y="3394820"/>
            <a:ext cx="4384163" cy="576876"/>
            <a:chOff x="0" y="0"/>
            <a:chExt cx="1154677" cy="151934"/>
          </a:xfrm>
        </p:grpSpPr>
        <p:sp>
          <p:nvSpPr>
            <p:cNvPr name="Freeform 37" id="37"/>
            <p:cNvSpPr/>
            <p:nvPr/>
          </p:nvSpPr>
          <p:spPr>
            <a:xfrm flipH="false" flipV="false" rot="0">
              <a:off x="0" y="0"/>
              <a:ext cx="1154677" cy="151934"/>
            </a:xfrm>
            <a:custGeom>
              <a:avLst/>
              <a:gdLst/>
              <a:ahLst/>
              <a:cxnLst/>
              <a:rect r="r" b="b" t="t" l="l"/>
              <a:pathLst>
                <a:path h="151934" w="1154677">
                  <a:moveTo>
                    <a:pt x="0" y="0"/>
                  </a:moveTo>
                  <a:lnTo>
                    <a:pt x="1154677" y="0"/>
                  </a:lnTo>
                  <a:lnTo>
                    <a:pt x="1154677" y="151934"/>
                  </a:lnTo>
                  <a:lnTo>
                    <a:pt x="0" y="151934"/>
                  </a:lnTo>
                  <a:close/>
                </a:path>
              </a:pathLst>
            </a:custGeom>
            <a:solidFill>
              <a:srgbClr val="FFEBCD"/>
            </a:solidFill>
          </p:spPr>
        </p:sp>
        <p:sp>
          <p:nvSpPr>
            <p:cNvPr name="TextBox 38" id="38"/>
            <p:cNvSpPr txBox="true"/>
            <p:nvPr/>
          </p:nvSpPr>
          <p:spPr>
            <a:xfrm>
              <a:off x="0" y="-95250"/>
              <a:ext cx="1154677" cy="247184"/>
            </a:xfrm>
            <a:prstGeom prst="rect">
              <a:avLst/>
            </a:prstGeom>
          </p:spPr>
          <p:txBody>
            <a:bodyPr anchor="ctr" rtlCol="false" tIns="50800" lIns="50800" bIns="50800" rIns="50800"/>
            <a:lstStyle/>
            <a:p>
              <a:pPr algn="ctr">
                <a:lnSpc>
                  <a:spcPts val="3215"/>
                </a:lnSpc>
              </a:pPr>
            </a:p>
          </p:txBody>
        </p:sp>
      </p:grpSp>
      <p:grpSp>
        <p:nvGrpSpPr>
          <p:cNvPr name="Group 39" id="39"/>
          <p:cNvGrpSpPr/>
          <p:nvPr/>
        </p:nvGrpSpPr>
        <p:grpSpPr>
          <a:xfrm rot="0">
            <a:off x="4759837" y="4249032"/>
            <a:ext cx="4384163" cy="576876"/>
            <a:chOff x="0" y="0"/>
            <a:chExt cx="1154677" cy="151934"/>
          </a:xfrm>
        </p:grpSpPr>
        <p:sp>
          <p:nvSpPr>
            <p:cNvPr name="Freeform 40" id="40"/>
            <p:cNvSpPr/>
            <p:nvPr/>
          </p:nvSpPr>
          <p:spPr>
            <a:xfrm flipH="false" flipV="false" rot="0">
              <a:off x="0" y="0"/>
              <a:ext cx="1154677" cy="151934"/>
            </a:xfrm>
            <a:custGeom>
              <a:avLst/>
              <a:gdLst/>
              <a:ahLst/>
              <a:cxnLst/>
              <a:rect r="r" b="b" t="t" l="l"/>
              <a:pathLst>
                <a:path h="151934" w="1154677">
                  <a:moveTo>
                    <a:pt x="0" y="0"/>
                  </a:moveTo>
                  <a:lnTo>
                    <a:pt x="1154677" y="0"/>
                  </a:lnTo>
                  <a:lnTo>
                    <a:pt x="1154677" y="151934"/>
                  </a:lnTo>
                  <a:lnTo>
                    <a:pt x="0" y="151934"/>
                  </a:lnTo>
                  <a:close/>
                </a:path>
              </a:pathLst>
            </a:custGeom>
            <a:solidFill>
              <a:srgbClr val="FFEBCD"/>
            </a:solidFill>
          </p:spPr>
        </p:sp>
        <p:sp>
          <p:nvSpPr>
            <p:cNvPr name="TextBox 41" id="41"/>
            <p:cNvSpPr txBox="true"/>
            <p:nvPr/>
          </p:nvSpPr>
          <p:spPr>
            <a:xfrm>
              <a:off x="0" y="-95250"/>
              <a:ext cx="1154677" cy="247184"/>
            </a:xfrm>
            <a:prstGeom prst="rect">
              <a:avLst/>
            </a:prstGeom>
          </p:spPr>
          <p:txBody>
            <a:bodyPr anchor="ctr" rtlCol="false" tIns="50800" lIns="50800" bIns="50800" rIns="50800"/>
            <a:lstStyle/>
            <a:p>
              <a:pPr algn="ctr">
                <a:lnSpc>
                  <a:spcPts val="3215"/>
                </a:lnSpc>
              </a:pPr>
            </a:p>
          </p:txBody>
        </p:sp>
      </p:grpSp>
      <p:grpSp>
        <p:nvGrpSpPr>
          <p:cNvPr name="Group 42" id="42"/>
          <p:cNvGrpSpPr/>
          <p:nvPr/>
        </p:nvGrpSpPr>
        <p:grpSpPr>
          <a:xfrm rot="0">
            <a:off x="4764335" y="5133296"/>
            <a:ext cx="4379665" cy="576876"/>
            <a:chOff x="0" y="0"/>
            <a:chExt cx="1153492" cy="151934"/>
          </a:xfrm>
        </p:grpSpPr>
        <p:sp>
          <p:nvSpPr>
            <p:cNvPr name="Freeform 43" id="43"/>
            <p:cNvSpPr/>
            <p:nvPr/>
          </p:nvSpPr>
          <p:spPr>
            <a:xfrm flipH="false" flipV="false" rot="0">
              <a:off x="0" y="0"/>
              <a:ext cx="1153492" cy="151934"/>
            </a:xfrm>
            <a:custGeom>
              <a:avLst/>
              <a:gdLst/>
              <a:ahLst/>
              <a:cxnLst/>
              <a:rect r="r" b="b" t="t" l="l"/>
              <a:pathLst>
                <a:path h="151934" w="1153492">
                  <a:moveTo>
                    <a:pt x="0" y="0"/>
                  </a:moveTo>
                  <a:lnTo>
                    <a:pt x="1153492" y="0"/>
                  </a:lnTo>
                  <a:lnTo>
                    <a:pt x="1153492" y="151934"/>
                  </a:lnTo>
                  <a:lnTo>
                    <a:pt x="0" y="151934"/>
                  </a:lnTo>
                  <a:close/>
                </a:path>
              </a:pathLst>
            </a:custGeom>
            <a:solidFill>
              <a:srgbClr val="FFEBCD"/>
            </a:solidFill>
          </p:spPr>
        </p:sp>
        <p:sp>
          <p:nvSpPr>
            <p:cNvPr name="TextBox 44" id="44"/>
            <p:cNvSpPr txBox="true"/>
            <p:nvPr/>
          </p:nvSpPr>
          <p:spPr>
            <a:xfrm>
              <a:off x="0" y="-95250"/>
              <a:ext cx="1153492" cy="247184"/>
            </a:xfrm>
            <a:prstGeom prst="rect">
              <a:avLst/>
            </a:prstGeom>
          </p:spPr>
          <p:txBody>
            <a:bodyPr anchor="ctr" rtlCol="false" tIns="50800" lIns="50800" bIns="50800" rIns="50800"/>
            <a:lstStyle/>
            <a:p>
              <a:pPr algn="ctr">
                <a:lnSpc>
                  <a:spcPts val="3215"/>
                </a:lnSpc>
              </a:pPr>
            </a:p>
          </p:txBody>
        </p:sp>
      </p:grpSp>
      <p:sp>
        <p:nvSpPr>
          <p:cNvPr name="TextBox 45" id="45"/>
          <p:cNvSpPr txBox="true"/>
          <p:nvPr/>
        </p:nvSpPr>
        <p:spPr>
          <a:xfrm rot="-5400000">
            <a:off x="-1269752" y="4618494"/>
            <a:ext cx="7299355" cy="1884230"/>
          </a:xfrm>
          <a:prstGeom prst="rect">
            <a:avLst/>
          </a:prstGeom>
        </p:spPr>
        <p:txBody>
          <a:bodyPr anchor="t" rtlCol="false" tIns="0" lIns="0" bIns="0" rIns="0">
            <a:spAutoFit/>
          </a:bodyPr>
          <a:lstStyle/>
          <a:p>
            <a:pPr algn="ctr">
              <a:lnSpc>
                <a:spcPts val="15319"/>
              </a:lnSpc>
            </a:pPr>
            <a:r>
              <a:rPr lang="en-US" sz="10942">
                <a:solidFill>
                  <a:srgbClr val="EC994B">
                    <a:alpha val="28627"/>
                  </a:srgbClr>
                </a:solidFill>
                <a:latin typeface="Archivo Black"/>
                <a:ea typeface="Archivo Black"/>
                <a:cs typeface="Archivo Black"/>
                <a:sym typeface="Archivo Black"/>
              </a:rPr>
              <a:t>MASTER</a:t>
            </a:r>
          </a:p>
        </p:txBody>
      </p:sp>
      <p:sp>
        <p:nvSpPr>
          <p:cNvPr name="TextBox 46" id="46"/>
          <p:cNvSpPr txBox="true"/>
          <p:nvPr/>
        </p:nvSpPr>
        <p:spPr>
          <a:xfrm rot="0">
            <a:off x="4759837" y="6342222"/>
            <a:ext cx="7854267" cy="848621"/>
          </a:xfrm>
          <a:prstGeom prst="rect">
            <a:avLst/>
          </a:prstGeom>
        </p:spPr>
        <p:txBody>
          <a:bodyPr anchor="t" rtlCol="false" tIns="0" lIns="0" bIns="0" rIns="0">
            <a:spAutoFit/>
          </a:bodyPr>
          <a:lstStyle/>
          <a:p>
            <a:pPr algn="just">
              <a:lnSpc>
                <a:spcPts val="3467"/>
              </a:lnSpc>
              <a:spcBef>
                <a:spcPct val="0"/>
              </a:spcBef>
            </a:pPr>
            <a:r>
              <a:rPr lang="en-US" sz="2476">
                <a:solidFill>
                  <a:srgbClr val="000000"/>
                </a:solidFill>
                <a:latin typeface="PT Sans"/>
                <a:ea typeface="PT Sans"/>
                <a:cs typeface="PT Sans"/>
                <a:sym typeface="PT Sans"/>
              </a:rPr>
              <a:t>Th</a:t>
            </a:r>
            <a:r>
              <a:rPr lang="en-US" sz="2476">
                <a:solidFill>
                  <a:srgbClr val="000000"/>
                </a:solidFill>
                <a:latin typeface="PT Sans"/>
                <a:ea typeface="PT Sans"/>
                <a:cs typeface="PT Sans"/>
                <a:sym typeface="PT Sans"/>
              </a:rPr>
              <a:t>e Master Offers tiered purchase option building on the foundation of the Mint Purchase</a:t>
            </a:r>
          </a:p>
        </p:txBody>
      </p:sp>
      <p:sp>
        <p:nvSpPr>
          <p:cNvPr name="TextBox 47" id="47"/>
          <p:cNvSpPr txBox="true"/>
          <p:nvPr/>
        </p:nvSpPr>
        <p:spPr>
          <a:xfrm rot="0">
            <a:off x="1028700" y="1141811"/>
            <a:ext cx="789512" cy="769120"/>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RR</a:t>
            </a:r>
          </a:p>
        </p:txBody>
      </p:sp>
      <p:sp>
        <p:nvSpPr>
          <p:cNvPr name="TextBox 48" id="48"/>
          <p:cNvSpPr txBox="true"/>
          <p:nvPr/>
        </p:nvSpPr>
        <p:spPr>
          <a:xfrm rot="0">
            <a:off x="1873096" y="1141811"/>
            <a:ext cx="1448945" cy="769120"/>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GOLD</a:t>
            </a:r>
          </a:p>
        </p:txBody>
      </p:sp>
      <p:sp>
        <p:nvSpPr>
          <p:cNvPr name="TextBox 49" id="49"/>
          <p:cNvSpPr txBox="true"/>
          <p:nvPr/>
        </p:nvSpPr>
        <p:spPr>
          <a:xfrm rot="0">
            <a:off x="4853139" y="1580454"/>
            <a:ext cx="3702054"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000000"/>
                </a:solidFill>
                <a:latin typeface="Poppins Bold"/>
                <a:ea typeface="Poppins Bold"/>
                <a:cs typeface="Poppins Bold"/>
                <a:sym typeface="Poppins Bold"/>
              </a:rPr>
              <a:t>₹ </a:t>
            </a:r>
            <a:r>
              <a:rPr lang="en-US" b="true" sz="3000">
                <a:solidFill>
                  <a:srgbClr val="000000"/>
                </a:solidFill>
                <a:latin typeface="Poppins Bold"/>
                <a:ea typeface="Poppins Bold"/>
                <a:cs typeface="Poppins Bold"/>
                <a:sym typeface="Poppins Bold"/>
              </a:rPr>
              <a:t>10000 to ₹ 100000</a:t>
            </a:r>
          </a:p>
        </p:txBody>
      </p:sp>
      <p:sp>
        <p:nvSpPr>
          <p:cNvPr name="TextBox 50" id="50"/>
          <p:cNvSpPr txBox="true"/>
          <p:nvPr/>
        </p:nvSpPr>
        <p:spPr>
          <a:xfrm rot="0">
            <a:off x="9592849" y="1597695"/>
            <a:ext cx="2251174"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FFFFFF"/>
                </a:solidFill>
                <a:latin typeface="Poppins Bold"/>
                <a:ea typeface="Poppins Bold"/>
                <a:cs typeface="Poppins Bold"/>
                <a:sym typeface="Poppins Bold"/>
              </a:rPr>
              <a:t>₹</a:t>
            </a:r>
            <a:r>
              <a:rPr lang="en-US" b="true" sz="3000">
                <a:solidFill>
                  <a:srgbClr val="FFFFFF"/>
                </a:solidFill>
                <a:latin typeface="Poppins Bold"/>
                <a:ea typeface="Poppins Bold"/>
                <a:cs typeface="Poppins Bold"/>
                <a:sym typeface="Poppins Bold"/>
              </a:rPr>
              <a:t>6000  Mint</a:t>
            </a:r>
          </a:p>
        </p:txBody>
      </p:sp>
      <p:sp>
        <p:nvSpPr>
          <p:cNvPr name="TextBox 51" id="51"/>
          <p:cNvSpPr txBox="true"/>
          <p:nvPr/>
        </p:nvSpPr>
        <p:spPr>
          <a:xfrm rot="0">
            <a:off x="9592849" y="2470813"/>
            <a:ext cx="2369245"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FFFFFF"/>
                </a:solidFill>
                <a:latin typeface="Poppins Bold"/>
                <a:ea typeface="Poppins Bold"/>
                <a:cs typeface="Poppins Bold"/>
                <a:sym typeface="Poppins Bold"/>
              </a:rPr>
              <a:t>₹12000</a:t>
            </a:r>
            <a:r>
              <a:rPr lang="en-US" b="true" sz="3000">
                <a:solidFill>
                  <a:srgbClr val="FFFFFF"/>
                </a:solidFill>
                <a:latin typeface="Poppins Bold"/>
                <a:ea typeface="Poppins Bold"/>
                <a:cs typeface="Poppins Bold"/>
                <a:sym typeface="Poppins Bold"/>
              </a:rPr>
              <a:t>  Mint</a:t>
            </a:r>
          </a:p>
        </p:txBody>
      </p:sp>
      <p:sp>
        <p:nvSpPr>
          <p:cNvPr name="TextBox 52" id="52"/>
          <p:cNvSpPr txBox="true"/>
          <p:nvPr/>
        </p:nvSpPr>
        <p:spPr>
          <a:xfrm rot="0">
            <a:off x="9552467" y="3343931"/>
            <a:ext cx="2402979"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FFFFFF"/>
                </a:solidFill>
                <a:latin typeface="Poppins Bold"/>
                <a:ea typeface="Poppins Bold"/>
                <a:cs typeface="Poppins Bold"/>
                <a:sym typeface="Poppins Bold"/>
              </a:rPr>
              <a:t>₹24000 </a:t>
            </a:r>
            <a:r>
              <a:rPr lang="en-US" b="true" sz="3000">
                <a:solidFill>
                  <a:srgbClr val="FFFFFF"/>
                </a:solidFill>
                <a:latin typeface="Poppins Bold"/>
                <a:ea typeface="Poppins Bold"/>
                <a:cs typeface="Poppins Bold"/>
                <a:sym typeface="Poppins Bold"/>
              </a:rPr>
              <a:t>Mint</a:t>
            </a:r>
          </a:p>
        </p:txBody>
      </p:sp>
      <p:sp>
        <p:nvSpPr>
          <p:cNvPr name="TextBox 53" id="53"/>
          <p:cNvSpPr txBox="true"/>
          <p:nvPr/>
        </p:nvSpPr>
        <p:spPr>
          <a:xfrm rot="0">
            <a:off x="9592849" y="4217050"/>
            <a:ext cx="2513310"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FFFFFF"/>
                </a:solidFill>
                <a:latin typeface="Poppins Bold"/>
                <a:ea typeface="Poppins Bold"/>
                <a:cs typeface="Poppins Bold"/>
                <a:sym typeface="Poppins Bold"/>
              </a:rPr>
              <a:t>₹48000</a:t>
            </a:r>
            <a:r>
              <a:rPr lang="en-US" b="true" sz="3000">
                <a:solidFill>
                  <a:srgbClr val="FFFFFF"/>
                </a:solidFill>
                <a:latin typeface="Poppins Bold"/>
                <a:ea typeface="Poppins Bold"/>
                <a:cs typeface="Poppins Bold"/>
                <a:sym typeface="Poppins Bold"/>
              </a:rPr>
              <a:t>  Mint</a:t>
            </a:r>
          </a:p>
        </p:txBody>
      </p:sp>
      <p:sp>
        <p:nvSpPr>
          <p:cNvPr name="TextBox 54" id="54"/>
          <p:cNvSpPr txBox="true"/>
          <p:nvPr/>
        </p:nvSpPr>
        <p:spPr>
          <a:xfrm rot="0">
            <a:off x="9592849" y="5090168"/>
            <a:ext cx="2485529"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FFFFFF"/>
                </a:solidFill>
                <a:latin typeface="Poppins Bold"/>
                <a:ea typeface="Poppins Bold"/>
                <a:cs typeface="Poppins Bold"/>
                <a:sym typeface="Poppins Bold"/>
              </a:rPr>
              <a:t>₹9</a:t>
            </a:r>
            <a:r>
              <a:rPr lang="en-US" b="true" sz="3000">
                <a:solidFill>
                  <a:srgbClr val="FFFFFF"/>
                </a:solidFill>
                <a:latin typeface="Poppins Bold"/>
                <a:ea typeface="Poppins Bold"/>
                <a:cs typeface="Poppins Bold"/>
                <a:sym typeface="Poppins Bold"/>
              </a:rPr>
              <a:t>6000  Mint</a:t>
            </a:r>
          </a:p>
        </p:txBody>
      </p:sp>
      <p:sp>
        <p:nvSpPr>
          <p:cNvPr name="TextBox 55" id="55"/>
          <p:cNvSpPr txBox="true"/>
          <p:nvPr/>
        </p:nvSpPr>
        <p:spPr>
          <a:xfrm rot="0">
            <a:off x="4853139" y="2455604"/>
            <a:ext cx="4025204"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000000"/>
                </a:solidFill>
                <a:latin typeface="Poppins Bold"/>
                <a:ea typeface="Poppins Bold"/>
                <a:cs typeface="Poppins Bold"/>
                <a:sym typeface="Poppins Bold"/>
              </a:rPr>
              <a:t>₹ </a:t>
            </a:r>
            <a:r>
              <a:rPr lang="en-US" b="true" sz="3000">
                <a:solidFill>
                  <a:srgbClr val="000000"/>
                </a:solidFill>
                <a:latin typeface="Poppins Bold"/>
                <a:ea typeface="Poppins Bold"/>
                <a:cs typeface="Poppins Bold"/>
                <a:sym typeface="Poppins Bold"/>
              </a:rPr>
              <a:t>100000 to ₹ 250000</a:t>
            </a:r>
          </a:p>
        </p:txBody>
      </p:sp>
      <p:sp>
        <p:nvSpPr>
          <p:cNvPr name="TextBox 56" id="56"/>
          <p:cNvSpPr txBox="true"/>
          <p:nvPr/>
        </p:nvSpPr>
        <p:spPr>
          <a:xfrm rot="0">
            <a:off x="4853139" y="3351692"/>
            <a:ext cx="4143659"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000000"/>
                </a:solidFill>
                <a:latin typeface="Poppins Bold"/>
                <a:ea typeface="Poppins Bold"/>
                <a:cs typeface="Poppins Bold"/>
                <a:sym typeface="Poppins Bold"/>
              </a:rPr>
              <a:t>₹ 25</a:t>
            </a:r>
            <a:r>
              <a:rPr lang="en-US" b="true" sz="3000">
                <a:solidFill>
                  <a:srgbClr val="000000"/>
                </a:solidFill>
                <a:latin typeface="Poppins Bold"/>
                <a:ea typeface="Poppins Bold"/>
                <a:cs typeface="Poppins Bold"/>
                <a:sym typeface="Poppins Bold"/>
              </a:rPr>
              <a:t>0000 to ₹ 500000</a:t>
            </a:r>
          </a:p>
        </p:txBody>
      </p:sp>
      <p:sp>
        <p:nvSpPr>
          <p:cNvPr name="TextBox 57" id="57"/>
          <p:cNvSpPr txBox="true"/>
          <p:nvPr/>
        </p:nvSpPr>
        <p:spPr>
          <a:xfrm rot="0">
            <a:off x="4853139" y="4205904"/>
            <a:ext cx="4143659"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000000"/>
                </a:solidFill>
                <a:latin typeface="Poppins Bold"/>
                <a:ea typeface="Poppins Bold"/>
                <a:cs typeface="Poppins Bold"/>
                <a:sym typeface="Poppins Bold"/>
              </a:rPr>
              <a:t>₹ 5</a:t>
            </a:r>
            <a:r>
              <a:rPr lang="en-US" b="true" sz="3000">
                <a:solidFill>
                  <a:srgbClr val="000000"/>
                </a:solidFill>
                <a:latin typeface="Poppins Bold"/>
                <a:ea typeface="Poppins Bold"/>
                <a:cs typeface="Poppins Bold"/>
                <a:sym typeface="Poppins Bold"/>
              </a:rPr>
              <a:t>0000 t0o ₹ 750000</a:t>
            </a:r>
          </a:p>
        </p:txBody>
      </p:sp>
      <p:sp>
        <p:nvSpPr>
          <p:cNvPr name="TextBox 58" id="58"/>
          <p:cNvSpPr txBox="true"/>
          <p:nvPr/>
        </p:nvSpPr>
        <p:spPr>
          <a:xfrm rot="0">
            <a:off x="4853139" y="5090168"/>
            <a:ext cx="4258149"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000000"/>
                </a:solidFill>
                <a:latin typeface="Poppins Bold"/>
                <a:ea typeface="Poppins Bold"/>
                <a:cs typeface="Poppins Bold"/>
                <a:sym typeface="Poppins Bold"/>
              </a:rPr>
              <a:t>₹ 75</a:t>
            </a:r>
            <a:r>
              <a:rPr lang="en-US" b="true" sz="3000">
                <a:solidFill>
                  <a:srgbClr val="000000"/>
                </a:solidFill>
                <a:latin typeface="Poppins Bold"/>
                <a:ea typeface="Poppins Bold"/>
                <a:cs typeface="Poppins Bold"/>
                <a:sym typeface="Poppins Bold"/>
              </a:rPr>
              <a:t>0000 to ₹ 1000000</a:t>
            </a:r>
          </a:p>
        </p:txBody>
      </p:sp>
      <p:sp>
        <p:nvSpPr>
          <p:cNvPr name="TextBox 59" id="59"/>
          <p:cNvSpPr txBox="true"/>
          <p:nvPr/>
        </p:nvSpPr>
        <p:spPr>
          <a:xfrm rot="0">
            <a:off x="4794726" y="7323221"/>
            <a:ext cx="6618636" cy="900086"/>
          </a:xfrm>
          <a:prstGeom prst="rect">
            <a:avLst/>
          </a:prstGeom>
        </p:spPr>
        <p:txBody>
          <a:bodyPr anchor="t" rtlCol="false" tIns="0" lIns="0" bIns="0" rIns="0">
            <a:spAutoFit/>
          </a:bodyPr>
          <a:lstStyle/>
          <a:p>
            <a:pPr algn="l" marL="364556" indent="-182278" lvl="1">
              <a:lnSpc>
                <a:spcPts val="2363"/>
              </a:lnSpc>
              <a:buFont typeface="Arial"/>
              <a:buChar char="•"/>
            </a:pPr>
            <a:r>
              <a:rPr lang="en-US" sz="1688">
                <a:solidFill>
                  <a:srgbClr val="000000"/>
                </a:solidFill>
                <a:latin typeface="Poppins"/>
                <a:ea typeface="Poppins"/>
                <a:cs typeface="Poppins"/>
                <a:sym typeface="Poppins"/>
              </a:rPr>
              <a:t>The Scheme offers Value Appreciation 1% (VA) greater than 152 time</a:t>
            </a:r>
          </a:p>
          <a:p>
            <a:pPr algn="l" marL="364556" indent="-182278" lvl="1">
              <a:lnSpc>
                <a:spcPts val="2363"/>
              </a:lnSpc>
              <a:buFont typeface="Arial"/>
              <a:buChar char="•"/>
            </a:pPr>
            <a:r>
              <a:rPr lang="en-US" sz="1688">
                <a:solidFill>
                  <a:srgbClr val="000000"/>
                </a:solidFill>
                <a:latin typeface="Poppins"/>
                <a:ea typeface="Poppins"/>
                <a:cs typeface="Poppins"/>
                <a:sym typeface="Poppins"/>
              </a:rPr>
              <a:t>Tenure - 364 days (from bill of purchase)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311302"/>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382" r="-8659" b="-6382"/>
            </a:stretch>
          </a:blipFill>
        </p:spPr>
      </p:sp>
      <p:sp>
        <p:nvSpPr>
          <p:cNvPr name="Freeform 3" id="3"/>
          <p:cNvSpPr/>
          <p:nvPr/>
        </p:nvSpPr>
        <p:spPr>
          <a:xfrm flipH="false" flipV="false" rot="0">
            <a:off x="1028700" y="159504"/>
            <a:ext cx="3461141" cy="10402063"/>
          </a:xfrm>
          <a:custGeom>
            <a:avLst/>
            <a:gdLst/>
            <a:ahLst/>
            <a:cxnLst/>
            <a:rect r="r" b="b" t="t" l="l"/>
            <a:pathLst>
              <a:path h="10402063" w="3461141">
                <a:moveTo>
                  <a:pt x="0" y="0"/>
                </a:moveTo>
                <a:lnTo>
                  <a:pt x="3461141" y="0"/>
                </a:lnTo>
                <a:lnTo>
                  <a:pt x="3461141" y="10402064"/>
                </a:lnTo>
                <a:lnTo>
                  <a:pt x="0" y="10402064"/>
                </a:lnTo>
                <a:lnTo>
                  <a:pt x="0" y="0"/>
                </a:lnTo>
                <a:close/>
              </a:path>
            </a:pathLst>
          </a:custGeom>
          <a:blipFill>
            <a:blip r:embed="rId3">
              <a:alphaModFix amt="14000"/>
            </a:blip>
            <a:stretch>
              <a:fillRect l="0" t="-2112" r="-228659" b="0"/>
            </a:stretch>
          </a:blipFill>
        </p:spPr>
      </p:sp>
      <p:sp>
        <p:nvSpPr>
          <p:cNvPr name="Freeform 4" id="4"/>
          <p:cNvSpPr/>
          <p:nvPr/>
        </p:nvSpPr>
        <p:spPr>
          <a:xfrm flipH="false" flipV="false" rot="0">
            <a:off x="1733675" y="543935"/>
            <a:ext cx="883392" cy="816104"/>
          </a:xfrm>
          <a:custGeom>
            <a:avLst/>
            <a:gdLst/>
            <a:ahLst/>
            <a:cxnLst/>
            <a:rect r="r" b="b" t="t" l="l"/>
            <a:pathLst>
              <a:path h="816104" w="883392">
                <a:moveTo>
                  <a:pt x="0" y="0"/>
                </a:moveTo>
                <a:lnTo>
                  <a:pt x="883391" y="0"/>
                </a:lnTo>
                <a:lnTo>
                  <a:pt x="883391" y="816104"/>
                </a:lnTo>
                <a:lnTo>
                  <a:pt x="0" y="816104"/>
                </a:lnTo>
                <a:lnTo>
                  <a:pt x="0" y="0"/>
                </a:lnTo>
                <a:close/>
              </a:path>
            </a:pathLst>
          </a:custGeom>
          <a:blipFill>
            <a:blip r:embed="rId4">
              <a:alphaModFix amt="81000"/>
            </a:blip>
            <a:stretch>
              <a:fillRect l="0" t="0" r="0" b="-8245"/>
            </a:stretch>
          </a:blipFill>
        </p:spPr>
      </p:sp>
      <p:grpSp>
        <p:nvGrpSpPr>
          <p:cNvPr name="Group 5" id="5"/>
          <p:cNvGrpSpPr/>
          <p:nvPr/>
        </p:nvGrpSpPr>
        <p:grpSpPr>
          <a:xfrm rot="0">
            <a:off x="680693" y="9361033"/>
            <a:ext cx="2680099" cy="582326"/>
            <a:chOff x="0" y="0"/>
            <a:chExt cx="3573465" cy="776435"/>
          </a:xfrm>
        </p:grpSpPr>
        <p:sp>
          <p:nvSpPr>
            <p:cNvPr name="Freeform 6" id="6"/>
            <p:cNvSpPr/>
            <p:nvPr/>
          </p:nvSpPr>
          <p:spPr>
            <a:xfrm flipH="false" flipV="false" rot="0">
              <a:off x="0" y="0"/>
              <a:ext cx="776435" cy="776435"/>
            </a:xfrm>
            <a:custGeom>
              <a:avLst/>
              <a:gdLst/>
              <a:ahLst/>
              <a:cxnLst/>
              <a:rect r="r" b="b" t="t" l="l"/>
              <a:pathLst>
                <a:path h="776435" w="776435">
                  <a:moveTo>
                    <a:pt x="0" y="0"/>
                  </a:moveTo>
                  <a:lnTo>
                    <a:pt x="776435" y="0"/>
                  </a:lnTo>
                  <a:lnTo>
                    <a:pt x="776435" y="776435"/>
                  </a:lnTo>
                  <a:lnTo>
                    <a:pt x="0" y="7764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856359" y="61025"/>
              <a:ext cx="2717106" cy="550873"/>
            </a:xfrm>
            <a:prstGeom prst="rect">
              <a:avLst/>
            </a:prstGeom>
          </p:spPr>
          <p:txBody>
            <a:bodyPr anchor="t" rtlCol="false" tIns="0" lIns="0" bIns="0" rIns="0">
              <a:spAutoFit/>
            </a:bodyPr>
            <a:lstStyle/>
            <a:p>
              <a:pPr algn="ctr">
                <a:lnSpc>
                  <a:spcPts val="3215"/>
                </a:lnSpc>
              </a:pPr>
              <a:r>
                <a:rPr lang="en-US" sz="2296">
                  <a:solidFill>
                    <a:srgbClr val="FFFFFF"/>
                  </a:solidFill>
                  <a:latin typeface="Arial MT Pro"/>
                  <a:ea typeface="Arial MT Pro"/>
                  <a:cs typeface="Arial MT Pro"/>
                  <a:sym typeface="Arial MT Pro"/>
                </a:rPr>
                <a:t>www.rrgold.biz</a:t>
              </a:r>
            </a:p>
          </p:txBody>
        </p:sp>
      </p:grpSp>
      <p:grpSp>
        <p:nvGrpSpPr>
          <p:cNvPr name="Group 8" id="8"/>
          <p:cNvGrpSpPr/>
          <p:nvPr/>
        </p:nvGrpSpPr>
        <p:grpSpPr>
          <a:xfrm rot="0">
            <a:off x="4546991" y="5988287"/>
            <a:ext cx="9425173" cy="2997142"/>
            <a:chOff x="0" y="0"/>
            <a:chExt cx="2098845" cy="667419"/>
          </a:xfrm>
        </p:grpSpPr>
        <p:sp>
          <p:nvSpPr>
            <p:cNvPr name="Freeform 9" id="9"/>
            <p:cNvSpPr/>
            <p:nvPr/>
          </p:nvSpPr>
          <p:spPr>
            <a:xfrm flipH="false" flipV="false" rot="0">
              <a:off x="0" y="0"/>
              <a:ext cx="2098845" cy="667419"/>
            </a:xfrm>
            <a:custGeom>
              <a:avLst/>
              <a:gdLst/>
              <a:ahLst/>
              <a:cxnLst/>
              <a:rect r="r" b="b" t="t" l="l"/>
              <a:pathLst>
                <a:path h="667419" w="2098845">
                  <a:moveTo>
                    <a:pt x="17250" y="0"/>
                  </a:moveTo>
                  <a:lnTo>
                    <a:pt x="2081595" y="0"/>
                  </a:lnTo>
                  <a:cubicBezTo>
                    <a:pt x="2091122" y="0"/>
                    <a:pt x="2098845" y="7723"/>
                    <a:pt x="2098845" y="17250"/>
                  </a:cubicBezTo>
                  <a:lnTo>
                    <a:pt x="2098845" y="650169"/>
                  </a:lnTo>
                  <a:cubicBezTo>
                    <a:pt x="2098845" y="659696"/>
                    <a:pt x="2091122" y="667419"/>
                    <a:pt x="2081595" y="667419"/>
                  </a:cubicBezTo>
                  <a:lnTo>
                    <a:pt x="17250" y="667419"/>
                  </a:lnTo>
                  <a:cubicBezTo>
                    <a:pt x="12675" y="667419"/>
                    <a:pt x="8287" y="665601"/>
                    <a:pt x="5052" y="662366"/>
                  </a:cubicBezTo>
                  <a:cubicBezTo>
                    <a:pt x="1817" y="659131"/>
                    <a:pt x="0" y="654744"/>
                    <a:pt x="0" y="650169"/>
                  </a:cubicBezTo>
                  <a:lnTo>
                    <a:pt x="0" y="17250"/>
                  </a:lnTo>
                  <a:cubicBezTo>
                    <a:pt x="0" y="7723"/>
                    <a:pt x="7723" y="0"/>
                    <a:pt x="17250" y="0"/>
                  </a:cubicBezTo>
                  <a:close/>
                </a:path>
              </a:pathLst>
            </a:custGeom>
            <a:solidFill>
              <a:srgbClr val="FFFFFF"/>
            </a:solidFill>
            <a:ln w="76200" cap="rnd">
              <a:solidFill>
                <a:srgbClr val="FFCA00"/>
              </a:solidFill>
              <a:prstDash val="solid"/>
              <a:round/>
            </a:ln>
          </p:spPr>
        </p:sp>
        <p:sp>
          <p:nvSpPr>
            <p:cNvPr name="TextBox 10" id="10"/>
            <p:cNvSpPr txBox="true"/>
            <p:nvPr/>
          </p:nvSpPr>
          <p:spPr>
            <a:xfrm>
              <a:off x="0" y="-95250"/>
              <a:ext cx="2098845" cy="762669"/>
            </a:xfrm>
            <a:prstGeom prst="rect">
              <a:avLst/>
            </a:prstGeom>
          </p:spPr>
          <p:txBody>
            <a:bodyPr anchor="ctr" rtlCol="false" tIns="50800" lIns="50800" bIns="50800" rIns="50800"/>
            <a:lstStyle/>
            <a:p>
              <a:pPr algn="ctr">
                <a:lnSpc>
                  <a:spcPts val="3215"/>
                </a:lnSpc>
              </a:pPr>
            </a:p>
          </p:txBody>
        </p:sp>
      </p:grpSp>
      <p:sp>
        <p:nvSpPr>
          <p:cNvPr name="Freeform 11" id="11"/>
          <p:cNvSpPr/>
          <p:nvPr/>
        </p:nvSpPr>
        <p:spPr>
          <a:xfrm flipH="false" flipV="false" rot="0">
            <a:off x="13092184" y="0"/>
            <a:ext cx="5195816" cy="10287000"/>
          </a:xfrm>
          <a:custGeom>
            <a:avLst/>
            <a:gdLst/>
            <a:ahLst/>
            <a:cxnLst/>
            <a:rect r="r" b="b" t="t" l="l"/>
            <a:pathLst>
              <a:path h="10287000" w="5195816">
                <a:moveTo>
                  <a:pt x="0" y="0"/>
                </a:moveTo>
                <a:lnTo>
                  <a:pt x="5195816" y="0"/>
                </a:lnTo>
                <a:lnTo>
                  <a:pt x="5195816" y="10287000"/>
                </a:lnTo>
                <a:lnTo>
                  <a:pt x="0" y="10287000"/>
                </a:lnTo>
                <a:lnTo>
                  <a:pt x="0" y="0"/>
                </a:lnTo>
                <a:close/>
              </a:path>
            </a:pathLst>
          </a:custGeom>
          <a:blipFill>
            <a:blip r:embed="rId7"/>
            <a:stretch>
              <a:fillRect l="0" t="-1017" r="0" b="0"/>
            </a:stretch>
          </a:blipFill>
        </p:spPr>
      </p:sp>
      <p:sp>
        <p:nvSpPr>
          <p:cNvPr name="Freeform 12" id="12"/>
          <p:cNvSpPr/>
          <p:nvPr/>
        </p:nvSpPr>
        <p:spPr>
          <a:xfrm flipH="false" flipV="false" rot="0">
            <a:off x="13092184" y="-1187371"/>
            <a:ext cx="5428402" cy="12551963"/>
          </a:xfrm>
          <a:custGeom>
            <a:avLst/>
            <a:gdLst/>
            <a:ahLst/>
            <a:cxnLst/>
            <a:rect r="r" b="b" t="t" l="l"/>
            <a:pathLst>
              <a:path h="12551963" w="5428402">
                <a:moveTo>
                  <a:pt x="0" y="0"/>
                </a:moveTo>
                <a:lnTo>
                  <a:pt x="5428402" y="0"/>
                </a:lnTo>
                <a:lnTo>
                  <a:pt x="5428402" y="12551964"/>
                </a:lnTo>
                <a:lnTo>
                  <a:pt x="0" y="12551964"/>
                </a:lnTo>
                <a:lnTo>
                  <a:pt x="0" y="0"/>
                </a:lnTo>
                <a:close/>
              </a:path>
            </a:pathLst>
          </a:custGeom>
          <a:blipFill>
            <a:blip r:embed="rId8"/>
            <a:stretch>
              <a:fillRect l="-27005" t="-4683" r="-42503" b="0"/>
            </a:stretch>
          </a:blipFill>
          <a:ln w="57150" cap="sq">
            <a:solidFill>
              <a:srgbClr val="FFCA00"/>
            </a:solidFill>
            <a:prstDash val="solid"/>
            <a:miter/>
          </a:ln>
        </p:spPr>
      </p:sp>
      <p:sp>
        <p:nvSpPr>
          <p:cNvPr name="Freeform 13" id="13"/>
          <p:cNvSpPr/>
          <p:nvPr/>
        </p:nvSpPr>
        <p:spPr>
          <a:xfrm flipH="false" flipV="false" rot="0">
            <a:off x="13092184" y="-598417"/>
            <a:ext cx="5901771" cy="11159984"/>
          </a:xfrm>
          <a:custGeom>
            <a:avLst/>
            <a:gdLst/>
            <a:ahLst/>
            <a:cxnLst/>
            <a:rect r="r" b="b" t="t" l="l"/>
            <a:pathLst>
              <a:path h="11159984" w="5901771">
                <a:moveTo>
                  <a:pt x="0" y="0"/>
                </a:moveTo>
                <a:lnTo>
                  <a:pt x="5901772" y="0"/>
                </a:lnTo>
                <a:lnTo>
                  <a:pt x="5901772" y="11159985"/>
                </a:lnTo>
                <a:lnTo>
                  <a:pt x="0" y="11159985"/>
                </a:lnTo>
                <a:lnTo>
                  <a:pt x="0" y="0"/>
                </a:lnTo>
                <a:close/>
              </a:path>
            </a:pathLst>
          </a:custGeom>
          <a:blipFill>
            <a:blip r:embed="rId9"/>
            <a:stretch>
              <a:fillRect l="-8020" t="0" r="0" b="0"/>
            </a:stretch>
          </a:blipFill>
          <a:ln w="95250" cap="sq">
            <a:solidFill>
              <a:srgbClr val="FFFFFF"/>
            </a:solidFill>
            <a:prstDash val="solid"/>
            <a:miter/>
          </a:ln>
        </p:spPr>
      </p:sp>
      <p:sp>
        <p:nvSpPr>
          <p:cNvPr name="Freeform 14" id="14"/>
          <p:cNvSpPr/>
          <p:nvPr/>
        </p:nvSpPr>
        <p:spPr>
          <a:xfrm flipH="false" flipV="false" rot="0">
            <a:off x="11902477" y="6920592"/>
            <a:ext cx="2069688" cy="1817481"/>
          </a:xfrm>
          <a:custGeom>
            <a:avLst/>
            <a:gdLst/>
            <a:ahLst/>
            <a:cxnLst/>
            <a:rect r="r" b="b" t="t" l="l"/>
            <a:pathLst>
              <a:path h="1817481" w="2069688">
                <a:moveTo>
                  <a:pt x="0" y="0"/>
                </a:moveTo>
                <a:lnTo>
                  <a:pt x="2069688" y="0"/>
                </a:lnTo>
                <a:lnTo>
                  <a:pt x="2069688" y="1817481"/>
                </a:lnTo>
                <a:lnTo>
                  <a:pt x="0" y="1817481"/>
                </a:lnTo>
                <a:lnTo>
                  <a:pt x="0" y="0"/>
                </a:lnTo>
                <a:close/>
              </a:path>
            </a:pathLst>
          </a:custGeom>
          <a:blipFill>
            <a:blip r:embed="rId4"/>
            <a:stretch>
              <a:fillRect l="0" t="-2601" r="0" b="-11275"/>
            </a:stretch>
          </a:blipFill>
        </p:spPr>
      </p:sp>
      <p:grpSp>
        <p:nvGrpSpPr>
          <p:cNvPr name="Group 15" id="15"/>
          <p:cNvGrpSpPr/>
          <p:nvPr/>
        </p:nvGrpSpPr>
        <p:grpSpPr>
          <a:xfrm rot="0">
            <a:off x="4546991" y="5050444"/>
            <a:ext cx="8289598" cy="708097"/>
            <a:chOff x="0" y="0"/>
            <a:chExt cx="2006058" cy="171357"/>
          </a:xfrm>
        </p:grpSpPr>
        <p:sp>
          <p:nvSpPr>
            <p:cNvPr name="Freeform 16" id="16"/>
            <p:cNvSpPr/>
            <p:nvPr/>
          </p:nvSpPr>
          <p:spPr>
            <a:xfrm flipH="false" flipV="false" rot="0">
              <a:off x="0" y="0"/>
              <a:ext cx="2006058" cy="171357"/>
            </a:xfrm>
            <a:custGeom>
              <a:avLst/>
              <a:gdLst/>
              <a:ahLst/>
              <a:cxnLst/>
              <a:rect r="r" b="b" t="t" l="l"/>
              <a:pathLst>
                <a:path h="171357" w="2006058">
                  <a:moveTo>
                    <a:pt x="0" y="0"/>
                  </a:moveTo>
                  <a:lnTo>
                    <a:pt x="2006058" y="0"/>
                  </a:lnTo>
                  <a:lnTo>
                    <a:pt x="2006058" y="171357"/>
                  </a:lnTo>
                  <a:lnTo>
                    <a:pt x="0" y="171357"/>
                  </a:lnTo>
                  <a:close/>
                </a:path>
              </a:pathLst>
            </a:custGeom>
            <a:solidFill>
              <a:srgbClr val="E2BC2C"/>
            </a:solidFill>
          </p:spPr>
        </p:sp>
        <p:sp>
          <p:nvSpPr>
            <p:cNvPr name="TextBox 17" id="17"/>
            <p:cNvSpPr txBox="true"/>
            <p:nvPr/>
          </p:nvSpPr>
          <p:spPr>
            <a:xfrm>
              <a:off x="0" y="-95250"/>
              <a:ext cx="2006058" cy="266607"/>
            </a:xfrm>
            <a:prstGeom prst="rect">
              <a:avLst/>
            </a:prstGeom>
          </p:spPr>
          <p:txBody>
            <a:bodyPr anchor="ctr" rtlCol="false" tIns="55288" lIns="55288" bIns="55288" rIns="55288"/>
            <a:lstStyle/>
            <a:p>
              <a:pPr algn="ctr">
                <a:lnSpc>
                  <a:spcPts val="3215"/>
                </a:lnSpc>
              </a:pPr>
            </a:p>
          </p:txBody>
        </p:sp>
      </p:grpSp>
      <p:grpSp>
        <p:nvGrpSpPr>
          <p:cNvPr name="Group 18" id="18"/>
          <p:cNvGrpSpPr/>
          <p:nvPr/>
        </p:nvGrpSpPr>
        <p:grpSpPr>
          <a:xfrm rot="0">
            <a:off x="4546991" y="4177326"/>
            <a:ext cx="8303832" cy="708097"/>
            <a:chOff x="0" y="0"/>
            <a:chExt cx="2009502" cy="171357"/>
          </a:xfrm>
        </p:grpSpPr>
        <p:sp>
          <p:nvSpPr>
            <p:cNvPr name="Freeform 19" id="19"/>
            <p:cNvSpPr/>
            <p:nvPr/>
          </p:nvSpPr>
          <p:spPr>
            <a:xfrm flipH="false" flipV="false" rot="0">
              <a:off x="0" y="0"/>
              <a:ext cx="2009502" cy="171357"/>
            </a:xfrm>
            <a:custGeom>
              <a:avLst/>
              <a:gdLst/>
              <a:ahLst/>
              <a:cxnLst/>
              <a:rect r="r" b="b" t="t" l="l"/>
              <a:pathLst>
                <a:path h="171357" w="2009502">
                  <a:moveTo>
                    <a:pt x="0" y="0"/>
                  </a:moveTo>
                  <a:lnTo>
                    <a:pt x="2009502" y="0"/>
                  </a:lnTo>
                  <a:lnTo>
                    <a:pt x="2009502" y="171357"/>
                  </a:lnTo>
                  <a:lnTo>
                    <a:pt x="0" y="171357"/>
                  </a:lnTo>
                  <a:close/>
                </a:path>
              </a:pathLst>
            </a:custGeom>
            <a:solidFill>
              <a:srgbClr val="E2BC2C"/>
            </a:solidFill>
          </p:spPr>
        </p:sp>
        <p:sp>
          <p:nvSpPr>
            <p:cNvPr name="TextBox 20" id="20"/>
            <p:cNvSpPr txBox="true"/>
            <p:nvPr/>
          </p:nvSpPr>
          <p:spPr>
            <a:xfrm>
              <a:off x="0" y="-95250"/>
              <a:ext cx="2009502" cy="266607"/>
            </a:xfrm>
            <a:prstGeom prst="rect">
              <a:avLst/>
            </a:prstGeom>
          </p:spPr>
          <p:txBody>
            <a:bodyPr anchor="ctr" rtlCol="false" tIns="55288" lIns="55288" bIns="55288" rIns="55288"/>
            <a:lstStyle/>
            <a:p>
              <a:pPr algn="ctr">
                <a:lnSpc>
                  <a:spcPts val="3215"/>
                </a:lnSpc>
              </a:pPr>
            </a:p>
          </p:txBody>
        </p:sp>
      </p:grpSp>
      <p:grpSp>
        <p:nvGrpSpPr>
          <p:cNvPr name="Group 21" id="21"/>
          <p:cNvGrpSpPr/>
          <p:nvPr/>
        </p:nvGrpSpPr>
        <p:grpSpPr>
          <a:xfrm rot="0">
            <a:off x="4546991" y="3304208"/>
            <a:ext cx="8318065" cy="708097"/>
            <a:chOff x="0" y="0"/>
            <a:chExt cx="2012947" cy="171357"/>
          </a:xfrm>
        </p:grpSpPr>
        <p:sp>
          <p:nvSpPr>
            <p:cNvPr name="Freeform 22" id="22"/>
            <p:cNvSpPr/>
            <p:nvPr/>
          </p:nvSpPr>
          <p:spPr>
            <a:xfrm flipH="false" flipV="false" rot="0">
              <a:off x="0" y="0"/>
              <a:ext cx="2012947" cy="171357"/>
            </a:xfrm>
            <a:custGeom>
              <a:avLst/>
              <a:gdLst/>
              <a:ahLst/>
              <a:cxnLst/>
              <a:rect r="r" b="b" t="t" l="l"/>
              <a:pathLst>
                <a:path h="171357" w="2012947">
                  <a:moveTo>
                    <a:pt x="0" y="0"/>
                  </a:moveTo>
                  <a:lnTo>
                    <a:pt x="2012947" y="0"/>
                  </a:lnTo>
                  <a:lnTo>
                    <a:pt x="2012947" y="171357"/>
                  </a:lnTo>
                  <a:lnTo>
                    <a:pt x="0" y="171357"/>
                  </a:lnTo>
                  <a:close/>
                </a:path>
              </a:pathLst>
            </a:custGeom>
            <a:solidFill>
              <a:srgbClr val="E2BC2C"/>
            </a:solidFill>
          </p:spPr>
        </p:sp>
        <p:sp>
          <p:nvSpPr>
            <p:cNvPr name="TextBox 23" id="23"/>
            <p:cNvSpPr txBox="true"/>
            <p:nvPr/>
          </p:nvSpPr>
          <p:spPr>
            <a:xfrm>
              <a:off x="0" y="-95250"/>
              <a:ext cx="2012947" cy="266607"/>
            </a:xfrm>
            <a:prstGeom prst="rect">
              <a:avLst/>
            </a:prstGeom>
          </p:spPr>
          <p:txBody>
            <a:bodyPr anchor="ctr" rtlCol="false" tIns="55288" lIns="55288" bIns="55288" rIns="55288"/>
            <a:lstStyle/>
            <a:p>
              <a:pPr algn="ctr">
                <a:lnSpc>
                  <a:spcPts val="3215"/>
                </a:lnSpc>
              </a:pPr>
            </a:p>
          </p:txBody>
        </p:sp>
      </p:grpSp>
      <p:grpSp>
        <p:nvGrpSpPr>
          <p:cNvPr name="Group 24" id="24"/>
          <p:cNvGrpSpPr/>
          <p:nvPr/>
        </p:nvGrpSpPr>
        <p:grpSpPr>
          <a:xfrm rot="0">
            <a:off x="4546991" y="2431090"/>
            <a:ext cx="8332299" cy="708097"/>
            <a:chOff x="0" y="0"/>
            <a:chExt cx="2016391" cy="171357"/>
          </a:xfrm>
        </p:grpSpPr>
        <p:sp>
          <p:nvSpPr>
            <p:cNvPr name="Freeform 25" id="25"/>
            <p:cNvSpPr/>
            <p:nvPr/>
          </p:nvSpPr>
          <p:spPr>
            <a:xfrm flipH="false" flipV="false" rot="0">
              <a:off x="0" y="0"/>
              <a:ext cx="2016391" cy="171357"/>
            </a:xfrm>
            <a:custGeom>
              <a:avLst/>
              <a:gdLst/>
              <a:ahLst/>
              <a:cxnLst/>
              <a:rect r="r" b="b" t="t" l="l"/>
              <a:pathLst>
                <a:path h="171357" w="2016391">
                  <a:moveTo>
                    <a:pt x="0" y="0"/>
                  </a:moveTo>
                  <a:lnTo>
                    <a:pt x="2016391" y="0"/>
                  </a:lnTo>
                  <a:lnTo>
                    <a:pt x="2016391" y="171357"/>
                  </a:lnTo>
                  <a:lnTo>
                    <a:pt x="0" y="171357"/>
                  </a:lnTo>
                  <a:close/>
                </a:path>
              </a:pathLst>
            </a:custGeom>
            <a:solidFill>
              <a:srgbClr val="E2BC2C"/>
            </a:solidFill>
          </p:spPr>
        </p:sp>
        <p:sp>
          <p:nvSpPr>
            <p:cNvPr name="TextBox 26" id="26"/>
            <p:cNvSpPr txBox="true"/>
            <p:nvPr/>
          </p:nvSpPr>
          <p:spPr>
            <a:xfrm>
              <a:off x="0" y="-95250"/>
              <a:ext cx="2016391" cy="266607"/>
            </a:xfrm>
            <a:prstGeom prst="rect">
              <a:avLst/>
            </a:prstGeom>
          </p:spPr>
          <p:txBody>
            <a:bodyPr anchor="ctr" rtlCol="false" tIns="55288" lIns="55288" bIns="55288" rIns="55288"/>
            <a:lstStyle/>
            <a:p>
              <a:pPr algn="ctr">
                <a:lnSpc>
                  <a:spcPts val="3215"/>
                </a:lnSpc>
              </a:pPr>
            </a:p>
          </p:txBody>
        </p:sp>
      </p:grpSp>
      <p:grpSp>
        <p:nvGrpSpPr>
          <p:cNvPr name="Group 27" id="27"/>
          <p:cNvGrpSpPr/>
          <p:nvPr/>
        </p:nvGrpSpPr>
        <p:grpSpPr>
          <a:xfrm rot="0">
            <a:off x="4546991" y="1557971"/>
            <a:ext cx="8346532" cy="708097"/>
            <a:chOff x="0" y="0"/>
            <a:chExt cx="2019835" cy="171357"/>
          </a:xfrm>
        </p:grpSpPr>
        <p:sp>
          <p:nvSpPr>
            <p:cNvPr name="Freeform 28" id="28"/>
            <p:cNvSpPr/>
            <p:nvPr/>
          </p:nvSpPr>
          <p:spPr>
            <a:xfrm flipH="false" flipV="false" rot="0">
              <a:off x="0" y="0"/>
              <a:ext cx="2019835" cy="171357"/>
            </a:xfrm>
            <a:custGeom>
              <a:avLst/>
              <a:gdLst/>
              <a:ahLst/>
              <a:cxnLst/>
              <a:rect r="r" b="b" t="t" l="l"/>
              <a:pathLst>
                <a:path h="171357" w="2019835">
                  <a:moveTo>
                    <a:pt x="0" y="0"/>
                  </a:moveTo>
                  <a:lnTo>
                    <a:pt x="2019835" y="0"/>
                  </a:lnTo>
                  <a:lnTo>
                    <a:pt x="2019835" y="171357"/>
                  </a:lnTo>
                  <a:lnTo>
                    <a:pt x="0" y="171357"/>
                  </a:lnTo>
                  <a:close/>
                </a:path>
              </a:pathLst>
            </a:custGeom>
            <a:solidFill>
              <a:srgbClr val="E2BC2C"/>
            </a:solidFill>
          </p:spPr>
        </p:sp>
        <p:sp>
          <p:nvSpPr>
            <p:cNvPr name="TextBox 29" id="29"/>
            <p:cNvSpPr txBox="true"/>
            <p:nvPr/>
          </p:nvSpPr>
          <p:spPr>
            <a:xfrm>
              <a:off x="0" y="-95250"/>
              <a:ext cx="2019835" cy="266607"/>
            </a:xfrm>
            <a:prstGeom prst="rect">
              <a:avLst/>
            </a:prstGeom>
          </p:spPr>
          <p:txBody>
            <a:bodyPr anchor="ctr" rtlCol="false" tIns="55288" lIns="55288" bIns="55288" rIns="55288"/>
            <a:lstStyle/>
            <a:p>
              <a:pPr algn="ctr">
                <a:lnSpc>
                  <a:spcPts val="3215"/>
                </a:lnSpc>
              </a:pPr>
            </a:p>
          </p:txBody>
        </p:sp>
      </p:grpSp>
      <p:grpSp>
        <p:nvGrpSpPr>
          <p:cNvPr name="Group 30" id="30"/>
          <p:cNvGrpSpPr/>
          <p:nvPr/>
        </p:nvGrpSpPr>
        <p:grpSpPr>
          <a:xfrm rot="0">
            <a:off x="4759837" y="1623582"/>
            <a:ext cx="4384163" cy="576876"/>
            <a:chOff x="0" y="0"/>
            <a:chExt cx="1154677" cy="151934"/>
          </a:xfrm>
        </p:grpSpPr>
        <p:sp>
          <p:nvSpPr>
            <p:cNvPr name="Freeform 31" id="31"/>
            <p:cNvSpPr/>
            <p:nvPr/>
          </p:nvSpPr>
          <p:spPr>
            <a:xfrm flipH="false" flipV="false" rot="0">
              <a:off x="0" y="0"/>
              <a:ext cx="1154677" cy="151934"/>
            </a:xfrm>
            <a:custGeom>
              <a:avLst/>
              <a:gdLst/>
              <a:ahLst/>
              <a:cxnLst/>
              <a:rect r="r" b="b" t="t" l="l"/>
              <a:pathLst>
                <a:path h="151934" w="1154677">
                  <a:moveTo>
                    <a:pt x="0" y="0"/>
                  </a:moveTo>
                  <a:lnTo>
                    <a:pt x="1154677" y="0"/>
                  </a:lnTo>
                  <a:lnTo>
                    <a:pt x="1154677" y="151934"/>
                  </a:lnTo>
                  <a:lnTo>
                    <a:pt x="0" y="151934"/>
                  </a:lnTo>
                  <a:close/>
                </a:path>
              </a:pathLst>
            </a:custGeom>
            <a:solidFill>
              <a:srgbClr val="FFEBCD"/>
            </a:solidFill>
            <a:ln w="38100" cap="sq">
              <a:solidFill>
                <a:srgbClr val="FFD699"/>
              </a:solidFill>
              <a:prstDash val="solid"/>
              <a:miter/>
            </a:ln>
          </p:spPr>
        </p:sp>
        <p:sp>
          <p:nvSpPr>
            <p:cNvPr name="TextBox 32" id="32"/>
            <p:cNvSpPr txBox="true"/>
            <p:nvPr/>
          </p:nvSpPr>
          <p:spPr>
            <a:xfrm>
              <a:off x="0" y="-95250"/>
              <a:ext cx="1154677" cy="247184"/>
            </a:xfrm>
            <a:prstGeom prst="rect">
              <a:avLst/>
            </a:prstGeom>
          </p:spPr>
          <p:txBody>
            <a:bodyPr anchor="ctr" rtlCol="false" tIns="50800" lIns="50800" bIns="50800" rIns="50800"/>
            <a:lstStyle/>
            <a:p>
              <a:pPr algn="ctr">
                <a:lnSpc>
                  <a:spcPts val="3215"/>
                </a:lnSpc>
              </a:pPr>
            </a:p>
          </p:txBody>
        </p:sp>
      </p:grpSp>
      <p:sp>
        <p:nvSpPr>
          <p:cNvPr name="TextBox 33" id="33"/>
          <p:cNvSpPr txBox="true"/>
          <p:nvPr/>
        </p:nvSpPr>
        <p:spPr>
          <a:xfrm rot="-5400000">
            <a:off x="-1269752" y="4618494"/>
            <a:ext cx="7299355" cy="1884230"/>
          </a:xfrm>
          <a:prstGeom prst="rect">
            <a:avLst/>
          </a:prstGeom>
        </p:spPr>
        <p:txBody>
          <a:bodyPr anchor="t" rtlCol="false" tIns="0" lIns="0" bIns="0" rIns="0">
            <a:spAutoFit/>
          </a:bodyPr>
          <a:lstStyle/>
          <a:p>
            <a:pPr algn="ctr">
              <a:lnSpc>
                <a:spcPts val="15319"/>
              </a:lnSpc>
            </a:pPr>
            <a:r>
              <a:rPr lang="en-US" sz="10942">
                <a:solidFill>
                  <a:srgbClr val="EC994B">
                    <a:alpha val="28627"/>
                  </a:srgbClr>
                </a:solidFill>
                <a:latin typeface="Archivo Black"/>
                <a:ea typeface="Archivo Black"/>
                <a:cs typeface="Archivo Black"/>
                <a:sym typeface="Archivo Black"/>
              </a:rPr>
              <a:t>MAXX</a:t>
            </a:r>
          </a:p>
        </p:txBody>
      </p:sp>
      <p:sp>
        <p:nvSpPr>
          <p:cNvPr name="TextBox 34" id="34"/>
          <p:cNvSpPr txBox="true"/>
          <p:nvPr/>
        </p:nvSpPr>
        <p:spPr>
          <a:xfrm rot="0">
            <a:off x="4759837" y="6342222"/>
            <a:ext cx="7854267" cy="848621"/>
          </a:xfrm>
          <a:prstGeom prst="rect">
            <a:avLst/>
          </a:prstGeom>
        </p:spPr>
        <p:txBody>
          <a:bodyPr anchor="t" rtlCol="false" tIns="0" lIns="0" bIns="0" rIns="0">
            <a:spAutoFit/>
          </a:bodyPr>
          <a:lstStyle/>
          <a:p>
            <a:pPr algn="just">
              <a:lnSpc>
                <a:spcPts val="3467"/>
              </a:lnSpc>
              <a:spcBef>
                <a:spcPct val="0"/>
              </a:spcBef>
            </a:pPr>
            <a:r>
              <a:rPr lang="en-US" sz="2476">
                <a:solidFill>
                  <a:srgbClr val="000000"/>
                </a:solidFill>
                <a:latin typeface="PT Sans"/>
                <a:ea typeface="PT Sans"/>
                <a:cs typeface="PT Sans"/>
                <a:sym typeface="PT Sans"/>
              </a:rPr>
              <a:t>Also Th</a:t>
            </a:r>
            <a:r>
              <a:rPr lang="en-US" sz="2476">
                <a:solidFill>
                  <a:srgbClr val="000000"/>
                </a:solidFill>
                <a:latin typeface="PT Sans"/>
                <a:ea typeface="PT Sans"/>
                <a:cs typeface="PT Sans"/>
                <a:sym typeface="PT Sans"/>
              </a:rPr>
              <a:t>e Maxx Offers tiered purchase option building on the foundation of the Mint Purchase</a:t>
            </a:r>
          </a:p>
        </p:txBody>
      </p:sp>
      <p:sp>
        <p:nvSpPr>
          <p:cNvPr name="TextBox 35" id="35"/>
          <p:cNvSpPr txBox="true"/>
          <p:nvPr/>
        </p:nvSpPr>
        <p:spPr>
          <a:xfrm rot="0">
            <a:off x="1028700" y="1141811"/>
            <a:ext cx="789512" cy="769120"/>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RR</a:t>
            </a:r>
          </a:p>
        </p:txBody>
      </p:sp>
      <p:sp>
        <p:nvSpPr>
          <p:cNvPr name="TextBox 36" id="36"/>
          <p:cNvSpPr txBox="true"/>
          <p:nvPr/>
        </p:nvSpPr>
        <p:spPr>
          <a:xfrm rot="0">
            <a:off x="1873096" y="1141811"/>
            <a:ext cx="1448945" cy="769120"/>
          </a:xfrm>
          <a:prstGeom prst="rect">
            <a:avLst/>
          </a:prstGeom>
        </p:spPr>
        <p:txBody>
          <a:bodyPr anchor="t" rtlCol="false" tIns="0" lIns="0" bIns="0" rIns="0">
            <a:spAutoFit/>
          </a:bodyPr>
          <a:lstStyle/>
          <a:p>
            <a:pPr algn="ctr">
              <a:lnSpc>
                <a:spcPts val="6107"/>
              </a:lnSpc>
            </a:pPr>
            <a:r>
              <a:rPr lang="en-US" sz="4362" spc="274">
                <a:solidFill>
                  <a:srgbClr val="FFFFFF">
                    <a:alpha val="80784"/>
                  </a:srgbClr>
                </a:solidFill>
                <a:latin typeface="March"/>
                <a:ea typeface="March"/>
                <a:cs typeface="March"/>
                <a:sym typeface="March"/>
              </a:rPr>
              <a:t>GOLD</a:t>
            </a:r>
          </a:p>
        </p:txBody>
      </p:sp>
      <p:grpSp>
        <p:nvGrpSpPr>
          <p:cNvPr name="Group 37" id="37"/>
          <p:cNvGrpSpPr/>
          <p:nvPr/>
        </p:nvGrpSpPr>
        <p:grpSpPr>
          <a:xfrm rot="0">
            <a:off x="4759837" y="2498732"/>
            <a:ext cx="4384163" cy="576876"/>
            <a:chOff x="0" y="0"/>
            <a:chExt cx="1154677" cy="151934"/>
          </a:xfrm>
        </p:grpSpPr>
        <p:sp>
          <p:nvSpPr>
            <p:cNvPr name="Freeform 38" id="38"/>
            <p:cNvSpPr/>
            <p:nvPr/>
          </p:nvSpPr>
          <p:spPr>
            <a:xfrm flipH="false" flipV="false" rot="0">
              <a:off x="0" y="0"/>
              <a:ext cx="1154677" cy="151934"/>
            </a:xfrm>
            <a:custGeom>
              <a:avLst/>
              <a:gdLst/>
              <a:ahLst/>
              <a:cxnLst/>
              <a:rect r="r" b="b" t="t" l="l"/>
              <a:pathLst>
                <a:path h="151934" w="1154677">
                  <a:moveTo>
                    <a:pt x="0" y="0"/>
                  </a:moveTo>
                  <a:lnTo>
                    <a:pt x="1154677" y="0"/>
                  </a:lnTo>
                  <a:lnTo>
                    <a:pt x="1154677" y="151934"/>
                  </a:lnTo>
                  <a:lnTo>
                    <a:pt x="0" y="151934"/>
                  </a:lnTo>
                  <a:close/>
                </a:path>
              </a:pathLst>
            </a:custGeom>
            <a:solidFill>
              <a:srgbClr val="FFEBCD"/>
            </a:solidFill>
            <a:ln w="38100" cap="sq">
              <a:solidFill>
                <a:srgbClr val="FFD699"/>
              </a:solidFill>
              <a:prstDash val="solid"/>
              <a:miter/>
            </a:ln>
          </p:spPr>
        </p:sp>
        <p:sp>
          <p:nvSpPr>
            <p:cNvPr name="TextBox 39" id="39"/>
            <p:cNvSpPr txBox="true"/>
            <p:nvPr/>
          </p:nvSpPr>
          <p:spPr>
            <a:xfrm>
              <a:off x="0" y="-95250"/>
              <a:ext cx="1154677" cy="247184"/>
            </a:xfrm>
            <a:prstGeom prst="rect">
              <a:avLst/>
            </a:prstGeom>
          </p:spPr>
          <p:txBody>
            <a:bodyPr anchor="ctr" rtlCol="false" tIns="50800" lIns="50800" bIns="50800" rIns="50800"/>
            <a:lstStyle/>
            <a:p>
              <a:pPr algn="ctr">
                <a:lnSpc>
                  <a:spcPts val="3215"/>
                </a:lnSpc>
              </a:pPr>
            </a:p>
          </p:txBody>
        </p:sp>
      </p:grpSp>
      <p:grpSp>
        <p:nvGrpSpPr>
          <p:cNvPr name="Group 40" id="40"/>
          <p:cNvGrpSpPr/>
          <p:nvPr/>
        </p:nvGrpSpPr>
        <p:grpSpPr>
          <a:xfrm rot="0">
            <a:off x="4759837" y="3369818"/>
            <a:ext cx="4384163" cy="576876"/>
            <a:chOff x="0" y="0"/>
            <a:chExt cx="1154677" cy="151934"/>
          </a:xfrm>
        </p:grpSpPr>
        <p:sp>
          <p:nvSpPr>
            <p:cNvPr name="Freeform 41" id="41"/>
            <p:cNvSpPr/>
            <p:nvPr/>
          </p:nvSpPr>
          <p:spPr>
            <a:xfrm flipH="false" flipV="false" rot="0">
              <a:off x="0" y="0"/>
              <a:ext cx="1154677" cy="151934"/>
            </a:xfrm>
            <a:custGeom>
              <a:avLst/>
              <a:gdLst/>
              <a:ahLst/>
              <a:cxnLst/>
              <a:rect r="r" b="b" t="t" l="l"/>
              <a:pathLst>
                <a:path h="151934" w="1154677">
                  <a:moveTo>
                    <a:pt x="0" y="0"/>
                  </a:moveTo>
                  <a:lnTo>
                    <a:pt x="1154677" y="0"/>
                  </a:lnTo>
                  <a:lnTo>
                    <a:pt x="1154677" y="151934"/>
                  </a:lnTo>
                  <a:lnTo>
                    <a:pt x="0" y="151934"/>
                  </a:lnTo>
                  <a:close/>
                </a:path>
              </a:pathLst>
            </a:custGeom>
            <a:solidFill>
              <a:srgbClr val="FFEBCD"/>
            </a:solidFill>
            <a:ln w="38100" cap="sq">
              <a:solidFill>
                <a:srgbClr val="FFD699"/>
              </a:solidFill>
              <a:prstDash val="solid"/>
              <a:miter/>
            </a:ln>
          </p:spPr>
        </p:sp>
        <p:sp>
          <p:nvSpPr>
            <p:cNvPr name="TextBox 42" id="42"/>
            <p:cNvSpPr txBox="true"/>
            <p:nvPr/>
          </p:nvSpPr>
          <p:spPr>
            <a:xfrm>
              <a:off x="0" y="-95250"/>
              <a:ext cx="1154677" cy="247184"/>
            </a:xfrm>
            <a:prstGeom prst="rect">
              <a:avLst/>
            </a:prstGeom>
          </p:spPr>
          <p:txBody>
            <a:bodyPr anchor="ctr" rtlCol="false" tIns="50800" lIns="50800" bIns="50800" rIns="50800"/>
            <a:lstStyle/>
            <a:p>
              <a:pPr algn="ctr">
                <a:lnSpc>
                  <a:spcPts val="3215"/>
                </a:lnSpc>
              </a:pPr>
            </a:p>
          </p:txBody>
        </p:sp>
      </p:grpSp>
      <p:grpSp>
        <p:nvGrpSpPr>
          <p:cNvPr name="Group 43" id="43"/>
          <p:cNvGrpSpPr/>
          <p:nvPr/>
        </p:nvGrpSpPr>
        <p:grpSpPr>
          <a:xfrm rot="0">
            <a:off x="4759837" y="4249032"/>
            <a:ext cx="4384163" cy="576876"/>
            <a:chOff x="0" y="0"/>
            <a:chExt cx="1154677" cy="151934"/>
          </a:xfrm>
        </p:grpSpPr>
        <p:sp>
          <p:nvSpPr>
            <p:cNvPr name="Freeform 44" id="44"/>
            <p:cNvSpPr/>
            <p:nvPr/>
          </p:nvSpPr>
          <p:spPr>
            <a:xfrm flipH="false" flipV="false" rot="0">
              <a:off x="0" y="0"/>
              <a:ext cx="1154677" cy="151934"/>
            </a:xfrm>
            <a:custGeom>
              <a:avLst/>
              <a:gdLst/>
              <a:ahLst/>
              <a:cxnLst/>
              <a:rect r="r" b="b" t="t" l="l"/>
              <a:pathLst>
                <a:path h="151934" w="1154677">
                  <a:moveTo>
                    <a:pt x="0" y="0"/>
                  </a:moveTo>
                  <a:lnTo>
                    <a:pt x="1154677" y="0"/>
                  </a:lnTo>
                  <a:lnTo>
                    <a:pt x="1154677" y="151934"/>
                  </a:lnTo>
                  <a:lnTo>
                    <a:pt x="0" y="151934"/>
                  </a:lnTo>
                  <a:close/>
                </a:path>
              </a:pathLst>
            </a:custGeom>
            <a:solidFill>
              <a:srgbClr val="FFEBCD"/>
            </a:solidFill>
            <a:ln w="38100" cap="sq">
              <a:solidFill>
                <a:srgbClr val="FFD699"/>
              </a:solidFill>
              <a:prstDash val="solid"/>
              <a:miter/>
            </a:ln>
          </p:spPr>
        </p:sp>
        <p:sp>
          <p:nvSpPr>
            <p:cNvPr name="TextBox 45" id="45"/>
            <p:cNvSpPr txBox="true"/>
            <p:nvPr/>
          </p:nvSpPr>
          <p:spPr>
            <a:xfrm>
              <a:off x="0" y="-95250"/>
              <a:ext cx="1154677" cy="247184"/>
            </a:xfrm>
            <a:prstGeom prst="rect">
              <a:avLst/>
            </a:prstGeom>
          </p:spPr>
          <p:txBody>
            <a:bodyPr anchor="ctr" rtlCol="false" tIns="50800" lIns="50800" bIns="50800" rIns="50800"/>
            <a:lstStyle/>
            <a:p>
              <a:pPr algn="ctr">
                <a:lnSpc>
                  <a:spcPts val="3215"/>
                </a:lnSpc>
              </a:pPr>
            </a:p>
          </p:txBody>
        </p:sp>
      </p:grpSp>
      <p:grpSp>
        <p:nvGrpSpPr>
          <p:cNvPr name="Group 46" id="46"/>
          <p:cNvGrpSpPr/>
          <p:nvPr/>
        </p:nvGrpSpPr>
        <p:grpSpPr>
          <a:xfrm rot="0">
            <a:off x="4764335" y="5133296"/>
            <a:ext cx="4379665" cy="576876"/>
            <a:chOff x="0" y="0"/>
            <a:chExt cx="1153492" cy="151934"/>
          </a:xfrm>
        </p:grpSpPr>
        <p:sp>
          <p:nvSpPr>
            <p:cNvPr name="Freeform 47" id="47"/>
            <p:cNvSpPr/>
            <p:nvPr/>
          </p:nvSpPr>
          <p:spPr>
            <a:xfrm flipH="false" flipV="false" rot="0">
              <a:off x="0" y="0"/>
              <a:ext cx="1153492" cy="151934"/>
            </a:xfrm>
            <a:custGeom>
              <a:avLst/>
              <a:gdLst/>
              <a:ahLst/>
              <a:cxnLst/>
              <a:rect r="r" b="b" t="t" l="l"/>
              <a:pathLst>
                <a:path h="151934" w="1153492">
                  <a:moveTo>
                    <a:pt x="0" y="0"/>
                  </a:moveTo>
                  <a:lnTo>
                    <a:pt x="1153492" y="0"/>
                  </a:lnTo>
                  <a:lnTo>
                    <a:pt x="1153492" y="151934"/>
                  </a:lnTo>
                  <a:lnTo>
                    <a:pt x="0" y="151934"/>
                  </a:lnTo>
                  <a:close/>
                </a:path>
              </a:pathLst>
            </a:custGeom>
            <a:solidFill>
              <a:srgbClr val="FFEBCD"/>
            </a:solidFill>
            <a:ln w="38100" cap="sq">
              <a:solidFill>
                <a:srgbClr val="FFD699"/>
              </a:solidFill>
              <a:prstDash val="solid"/>
              <a:miter/>
            </a:ln>
          </p:spPr>
        </p:sp>
        <p:sp>
          <p:nvSpPr>
            <p:cNvPr name="TextBox 48" id="48"/>
            <p:cNvSpPr txBox="true"/>
            <p:nvPr/>
          </p:nvSpPr>
          <p:spPr>
            <a:xfrm>
              <a:off x="0" y="-95250"/>
              <a:ext cx="1153492" cy="247184"/>
            </a:xfrm>
            <a:prstGeom prst="rect">
              <a:avLst/>
            </a:prstGeom>
          </p:spPr>
          <p:txBody>
            <a:bodyPr anchor="ctr" rtlCol="false" tIns="50800" lIns="50800" bIns="50800" rIns="50800"/>
            <a:lstStyle/>
            <a:p>
              <a:pPr algn="ctr">
                <a:lnSpc>
                  <a:spcPts val="3215"/>
                </a:lnSpc>
              </a:pPr>
            </a:p>
          </p:txBody>
        </p:sp>
      </p:grpSp>
      <p:sp>
        <p:nvSpPr>
          <p:cNvPr name="TextBox 49" id="49"/>
          <p:cNvSpPr txBox="true"/>
          <p:nvPr/>
        </p:nvSpPr>
        <p:spPr>
          <a:xfrm rot="0">
            <a:off x="4853139" y="1580454"/>
            <a:ext cx="3702054"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000000"/>
                </a:solidFill>
                <a:latin typeface="Poppins Bold"/>
                <a:ea typeface="Poppins Bold"/>
                <a:cs typeface="Poppins Bold"/>
                <a:sym typeface="Poppins Bold"/>
              </a:rPr>
              <a:t>₹ </a:t>
            </a:r>
            <a:r>
              <a:rPr lang="en-US" b="true" sz="3000">
                <a:solidFill>
                  <a:srgbClr val="000000"/>
                </a:solidFill>
                <a:latin typeface="Poppins Bold"/>
                <a:ea typeface="Poppins Bold"/>
                <a:cs typeface="Poppins Bold"/>
                <a:sym typeface="Poppins Bold"/>
              </a:rPr>
              <a:t>10000 to ₹ 100000</a:t>
            </a:r>
          </a:p>
        </p:txBody>
      </p:sp>
      <p:sp>
        <p:nvSpPr>
          <p:cNvPr name="TextBox 50" id="50"/>
          <p:cNvSpPr txBox="true"/>
          <p:nvPr/>
        </p:nvSpPr>
        <p:spPr>
          <a:xfrm rot="0">
            <a:off x="9592849" y="1597695"/>
            <a:ext cx="2251174"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FFFFFF"/>
                </a:solidFill>
                <a:latin typeface="Poppins Bold"/>
                <a:ea typeface="Poppins Bold"/>
                <a:cs typeface="Poppins Bold"/>
                <a:sym typeface="Poppins Bold"/>
              </a:rPr>
              <a:t>₹</a:t>
            </a:r>
            <a:r>
              <a:rPr lang="en-US" b="true" sz="3000">
                <a:solidFill>
                  <a:srgbClr val="FFFFFF"/>
                </a:solidFill>
                <a:latin typeface="Poppins Bold"/>
                <a:ea typeface="Poppins Bold"/>
                <a:cs typeface="Poppins Bold"/>
                <a:sym typeface="Poppins Bold"/>
              </a:rPr>
              <a:t>6000  Mint</a:t>
            </a:r>
          </a:p>
        </p:txBody>
      </p:sp>
      <p:sp>
        <p:nvSpPr>
          <p:cNvPr name="TextBox 51" id="51"/>
          <p:cNvSpPr txBox="true"/>
          <p:nvPr/>
        </p:nvSpPr>
        <p:spPr>
          <a:xfrm rot="0">
            <a:off x="9592849" y="2470813"/>
            <a:ext cx="2369245"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FFFFFF"/>
                </a:solidFill>
                <a:latin typeface="Poppins Bold"/>
                <a:ea typeface="Poppins Bold"/>
                <a:cs typeface="Poppins Bold"/>
                <a:sym typeface="Poppins Bold"/>
              </a:rPr>
              <a:t>₹12000</a:t>
            </a:r>
            <a:r>
              <a:rPr lang="en-US" b="true" sz="3000">
                <a:solidFill>
                  <a:srgbClr val="FFFFFF"/>
                </a:solidFill>
                <a:latin typeface="Poppins Bold"/>
                <a:ea typeface="Poppins Bold"/>
                <a:cs typeface="Poppins Bold"/>
                <a:sym typeface="Poppins Bold"/>
              </a:rPr>
              <a:t>  Mint</a:t>
            </a:r>
          </a:p>
        </p:txBody>
      </p:sp>
      <p:sp>
        <p:nvSpPr>
          <p:cNvPr name="TextBox 52" id="52"/>
          <p:cNvSpPr txBox="true"/>
          <p:nvPr/>
        </p:nvSpPr>
        <p:spPr>
          <a:xfrm rot="0">
            <a:off x="9552467" y="3343931"/>
            <a:ext cx="2402979"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FFFFFF"/>
                </a:solidFill>
                <a:latin typeface="Poppins Bold"/>
                <a:ea typeface="Poppins Bold"/>
                <a:cs typeface="Poppins Bold"/>
                <a:sym typeface="Poppins Bold"/>
              </a:rPr>
              <a:t>₹24000 </a:t>
            </a:r>
            <a:r>
              <a:rPr lang="en-US" b="true" sz="3000">
                <a:solidFill>
                  <a:srgbClr val="FFFFFF"/>
                </a:solidFill>
                <a:latin typeface="Poppins Bold"/>
                <a:ea typeface="Poppins Bold"/>
                <a:cs typeface="Poppins Bold"/>
                <a:sym typeface="Poppins Bold"/>
              </a:rPr>
              <a:t>Mint</a:t>
            </a:r>
          </a:p>
        </p:txBody>
      </p:sp>
      <p:sp>
        <p:nvSpPr>
          <p:cNvPr name="TextBox 53" id="53"/>
          <p:cNvSpPr txBox="true"/>
          <p:nvPr/>
        </p:nvSpPr>
        <p:spPr>
          <a:xfrm rot="0">
            <a:off x="9592849" y="4217050"/>
            <a:ext cx="2513310"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FFFFFF"/>
                </a:solidFill>
                <a:latin typeface="Poppins Bold"/>
                <a:ea typeface="Poppins Bold"/>
                <a:cs typeface="Poppins Bold"/>
                <a:sym typeface="Poppins Bold"/>
              </a:rPr>
              <a:t>₹48000</a:t>
            </a:r>
            <a:r>
              <a:rPr lang="en-US" b="true" sz="3000">
                <a:solidFill>
                  <a:srgbClr val="FFFFFF"/>
                </a:solidFill>
                <a:latin typeface="Poppins Bold"/>
                <a:ea typeface="Poppins Bold"/>
                <a:cs typeface="Poppins Bold"/>
                <a:sym typeface="Poppins Bold"/>
              </a:rPr>
              <a:t>  Mint</a:t>
            </a:r>
          </a:p>
        </p:txBody>
      </p:sp>
      <p:sp>
        <p:nvSpPr>
          <p:cNvPr name="TextBox 54" id="54"/>
          <p:cNvSpPr txBox="true"/>
          <p:nvPr/>
        </p:nvSpPr>
        <p:spPr>
          <a:xfrm rot="0">
            <a:off x="9592849" y="5090168"/>
            <a:ext cx="2485529"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FFFFFF"/>
                </a:solidFill>
                <a:latin typeface="Poppins Bold"/>
                <a:ea typeface="Poppins Bold"/>
                <a:cs typeface="Poppins Bold"/>
                <a:sym typeface="Poppins Bold"/>
              </a:rPr>
              <a:t>₹9</a:t>
            </a:r>
            <a:r>
              <a:rPr lang="en-US" b="true" sz="3000">
                <a:solidFill>
                  <a:srgbClr val="FFFFFF"/>
                </a:solidFill>
                <a:latin typeface="Poppins Bold"/>
                <a:ea typeface="Poppins Bold"/>
                <a:cs typeface="Poppins Bold"/>
                <a:sym typeface="Poppins Bold"/>
              </a:rPr>
              <a:t>6000  Mint</a:t>
            </a:r>
          </a:p>
        </p:txBody>
      </p:sp>
      <p:sp>
        <p:nvSpPr>
          <p:cNvPr name="TextBox 55" id="55"/>
          <p:cNvSpPr txBox="true"/>
          <p:nvPr/>
        </p:nvSpPr>
        <p:spPr>
          <a:xfrm rot="0">
            <a:off x="4853139" y="2455604"/>
            <a:ext cx="4025204"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000000"/>
                </a:solidFill>
                <a:latin typeface="Poppins Bold"/>
                <a:ea typeface="Poppins Bold"/>
                <a:cs typeface="Poppins Bold"/>
                <a:sym typeface="Poppins Bold"/>
              </a:rPr>
              <a:t>₹ </a:t>
            </a:r>
            <a:r>
              <a:rPr lang="en-US" b="true" sz="3000">
                <a:solidFill>
                  <a:srgbClr val="000000"/>
                </a:solidFill>
                <a:latin typeface="Poppins Bold"/>
                <a:ea typeface="Poppins Bold"/>
                <a:cs typeface="Poppins Bold"/>
                <a:sym typeface="Poppins Bold"/>
              </a:rPr>
              <a:t>100000 to ₹ 250000</a:t>
            </a:r>
          </a:p>
        </p:txBody>
      </p:sp>
      <p:sp>
        <p:nvSpPr>
          <p:cNvPr name="TextBox 56" id="56"/>
          <p:cNvSpPr txBox="true"/>
          <p:nvPr/>
        </p:nvSpPr>
        <p:spPr>
          <a:xfrm rot="0">
            <a:off x="4853139" y="3351692"/>
            <a:ext cx="4143659"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000000"/>
                </a:solidFill>
                <a:latin typeface="Poppins Bold"/>
                <a:ea typeface="Poppins Bold"/>
                <a:cs typeface="Poppins Bold"/>
                <a:sym typeface="Poppins Bold"/>
              </a:rPr>
              <a:t>₹ 25</a:t>
            </a:r>
            <a:r>
              <a:rPr lang="en-US" b="true" sz="3000">
                <a:solidFill>
                  <a:srgbClr val="000000"/>
                </a:solidFill>
                <a:latin typeface="Poppins Bold"/>
                <a:ea typeface="Poppins Bold"/>
                <a:cs typeface="Poppins Bold"/>
                <a:sym typeface="Poppins Bold"/>
              </a:rPr>
              <a:t>0000 to ₹ 500000</a:t>
            </a:r>
          </a:p>
        </p:txBody>
      </p:sp>
      <p:sp>
        <p:nvSpPr>
          <p:cNvPr name="TextBox 57" id="57"/>
          <p:cNvSpPr txBox="true"/>
          <p:nvPr/>
        </p:nvSpPr>
        <p:spPr>
          <a:xfrm rot="0">
            <a:off x="4853139" y="4205904"/>
            <a:ext cx="4143659"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000000"/>
                </a:solidFill>
                <a:latin typeface="Poppins Bold"/>
                <a:ea typeface="Poppins Bold"/>
                <a:cs typeface="Poppins Bold"/>
                <a:sym typeface="Poppins Bold"/>
              </a:rPr>
              <a:t>₹ 5</a:t>
            </a:r>
            <a:r>
              <a:rPr lang="en-US" b="true" sz="3000">
                <a:solidFill>
                  <a:srgbClr val="000000"/>
                </a:solidFill>
                <a:latin typeface="Poppins Bold"/>
                <a:ea typeface="Poppins Bold"/>
                <a:cs typeface="Poppins Bold"/>
                <a:sym typeface="Poppins Bold"/>
              </a:rPr>
              <a:t>00000 to ₹ 750000</a:t>
            </a:r>
          </a:p>
        </p:txBody>
      </p:sp>
      <p:sp>
        <p:nvSpPr>
          <p:cNvPr name="TextBox 58" id="58"/>
          <p:cNvSpPr txBox="true"/>
          <p:nvPr/>
        </p:nvSpPr>
        <p:spPr>
          <a:xfrm rot="0">
            <a:off x="4853139" y="5090168"/>
            <a:ext cx="4258149" cy="542925"/>
          </a:xfrm>
          <a:prstGeom prst="rect">
            <a:avLst/>
          </a:prstGeom>
        </p:spPr>
        <p:txBody>
          <a:bodyPr anchor="t" rtlCol="false" tIns="0" lIns="0" bIns="0" rIns="0">
            <a:spAutoFit/>
          </a:bodyPr>
          <a:lstStyle/>
          <a:p>
            <a:pPr algn="ctr">
              <a:lnSpc>
                <a:spcPts val="4200"/>
              </a:lnSpc>
              <a:spcBef>
                <a:spcPct val="0"/>
              </a:spcBef>
            </a:pPr>
            <a:r>
              <a:rPr lang="en-US" b="true" sz="3000">
                <a:solidFill>
                  <a:srgbClr val="000000"/>
                </a:solidFill>
                <a:latin typeface="Poppins Bold"/>
                <a:ea typeface="Poppins Bold"/>
                <a:cs typeface="Poppins Bold"/>
                <a:sym typeface="Poppins Bold"/>
              </a:rPr>
              <a:t>₹ 75</a:t>
            </a:r>
            <a:r>
              <a:rPr lang="en-US" b="true" sz="3000">
                <a:solidFill>
                  <a:srgbClr val="000000"/>
                </a:solidFill>
                <a:latin typeface="Poppins Bold"/>
                <a:ea typeface="Poppins Bold"/>
                <a:cs typeface="Poppins Bold"/>
                <a:sym typeface="Poppins Bold"/>
              </a:rPr>
              <a:t>0000 to ₹ 1000000</a:t>
            </a:r>
          </a:p>
        </p:txBody>
      </p:sp>
      <p:sp>
        <p:nvSpPr>
          <p:cNvPr name="TextBox 59" id="59"/>
          <p:cNvSpPr txBox="true"/>
          <p:nvPr/>
        </p:nvSpPr>
        <p:spPr>
          <a:xfrm rot="0">
            <a:off x="4794726" y="7323221"/>
            <a:ext cx="6618636" cy="900086"/>
          </a:xfrm>
          <a:prstGeom prst="rect">
            <a:avLst/>
          </a:prstGeom>
        </p:spPr>
        <p:txBody>
          <a:bodyPr anchor="t" rtlCol="false" tIns="0" lIns="0" bIns="0" rIns="0">
            <a:spAutoFit/>
          </a:bodyPr>
          <a:lstStyle/>
          <a:p>
            <a:pPr algn="l" marL="364556" indent="-182278" lvl="1">
              <a:lnSpc>
                <a:spcPts val="2363"/>
              </a:lnSpc>
              <a:buFont typeface="Arial"/>
              <a:buChar char="•"/>
            </a:pPr>
            <a:r>
              <a:rPr lang="en-US" sz="1688">
                <a:solidFill>
                  <a:srgbClr val="000000"/>
                </a:solidFill>
                <a:latin typeface="Poppins"/>
                <a:ea typeface="Poppins"/>
                <a:cs typeface="Poppins"/>
                <a:sym typeface="Poppins"/>
              </a:rPr>
              <a:t>T</a:t>
            </a:r>
            <a:r>
              <a:rPr lang="en-US" sz="1688">
                <a:solidFill>
                  <a:srgbClr val="000000"/>
                </a:solidFill>
                <a:latin typeface="Poppins"/>
                <a:ea typeface="Poppins"/>
                <a:cs typeface="Poppins"/>
                <a:sym typeface="Poppins"/>
              </a:rPr>
              <a:t>he Scheme offers 16% per month, including principal and value appreciation (VA).</a:t>
            </a:r>
          </a:p>
          <a:p>
            <a:pPr algn="l" marL="364556" indent="-182278" lvl="1">
              <a:lnSpc>
                <a:spcPts val="2363"/>
              </a:lnSpc>
              <a:buFont typeface="Arial"/>
              <a:buChar char="•"/>
            </a:pPr>
            <a:r>
              <a:rPr lang="en-US" sz="1688">
                <a:solidFill>
                  <a:srgbClr val="000000"/>
                </a:solidFill>
                <a:latin typeface="Poppins"/>
                <a:ea typeface="Poppins"/>
                <a:cs typeface="Poppins"/>
                <a:sym typeface="Poppins"/>
              </a:rPr>
              <a:t>Tenure - 10 Months (from bill of purchase)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DAG2908mbLg</dc:identifier>
  <dcterms:modified xsi:type="dcterms:W3CDTF">2011-08-01T06:04:30Z</dcterms:modified>
  <cp:revision>1</cp:revision>
  <dc:title>rrgoldbiz</dc:title>
</cp:coreProperties>
</file>